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339" r:id="rId3"/>
    <p:sldId id="336" r:id="rId4"/>
    <p:sldId id="340" r:id="rId5"/>
    <p:sldId id="295" r:id="rId6"/>
    <p:sldId id="343" r:id="rId7"/>
    <p:sldId id="341" r:id="rId8"/>
    <p:sldId id="344" r:id="rId9"/>
    <p:sldId id="330" r:id="rId10"/>
    <p:sldId id="345" r:id="rId11"/>
    <p:sldId id="310" r:id="rId12"/>
    <p:sldId id="346" r:id="rId13"/>
    <p:sldId id="347" r:id="rId14"/>
    <p:sldId id="320" r:id="rId15"/>
    <p:sldId id="348" r:id="rId16"/>
    <p:sldId id="349" r:id="rId17"/>
    <p:sldId id="350" r:id="rId18"/>
    <p:sldId id="351" r:id="rId19"/>
    <p:sldId id="353" r:id="rId20"/>
    <p:sldId id="3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26E"/>
    <a:srgbClr val="1563A3"/>
    <a:srgbClr val="032459"/>
    <a:srgbClr val="3B3BFF"/>
    <a:srgbClr val="949895"/>
    <a:srgbClr val="C6A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90" autoAdjust="0"/>
    <p:restoredTop sz="94660"/>
  </p:normalViewPr>
  <p:slideViewPr>
    <p:cSldViewPr snapToGrid="0">
      <p:cViewPr>
        <p:scale>
          <a:sx n="64" d="100"/>
          <a:sy n="64" d="100"/>
        </p:scale>
        <p:origin x="1920" y="1128"/>
      </p:cViewPr>
      <p:guideLst>
        <p:guide orient="horz"/>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41930-B8B9-4703-AC1D-CD6510B48172}"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9289824F-B6FC-4DE7-9572-E1885C043408}">
      <dgm:prSet/>
      <dgm:spPr/>
      <dgm:t>
        <a:bodyPr/>
        <a:lstStyle/>
        <a:p>
          <a:r>
            <a:rPr lang="en-US" b="1" dirty="0"/>
            <a:t>Posting job openings </a:t>
          </a:r>
          <a:r>
            <a:rPr lang="en-US" dirty="0"/>
            <a:t>on local, state and national websites</a:t>
          </a:r>
        </a:p>
      </dgm:t>
    </dgm:pt>
    <dgm:pt modelId="{F4447A89-4909-4372-8E14-78920E7DFF2D}" type="parTrans" cxnId="{07CB7908-9C3A-4289-8B74-4682652C9832}">
      <dgm:prSet/>
      <dgm:spPr/>
      <dgm:t>
        <a:bodyPr/>
        <a:lstStyle/>
        <a:p>
          <a:endParaRPr lang="en-US"/>
        </a:p>
      </dgm:t>
    </dgm:pt>
    <dgm:pt modelId="{B25BB4B9-4A3D-41F3-A310-31108200B382}" type="sibTrans" cxnId="{07CB7908-9C3A-4289-8B74-4682652C9832}">
      <dgm:prSet/>
      <dgm:spPr/>
      <dgm:t>
        <a:bodyPr/>
        <a:lstStyle/>
        <a:p>
          <a:endParaRPr lang="en-US"/>
        </a:p>
      </dgm:t>
    </dgm:pt>
    <dgm:pt modelId="{B541BDAE-650B-4A37-99A8-7B458A71791B}">
      <dgm:prSet/>
      <dgm:spPr/>
      <dgm:t>
        <a:bodyPr/>
        <a:lstStyle/>
        <a:p>
          <a:r>
            <a:rPr lang="en-US" dirty="0"/>
            <a:t>Employee </a:t>
          </a:r>
          <a:r>
            <a:rPr lang="en-US" b="1" dirty="0"/>
            <a:t>recruitment</a:t>
          </a:r>
          <a:r>
            <a:rPr lang="en-US" dirty="0"/>
            <a:t> and screening</a:t>
          </a:r>
        </a:p>
      </dgm:t>
    </dgm:pt>
    <dgm:pt modelId="{CE24720E-0248-42BB-9F43-662A2CEEB1C9}" type="parTrans" cxnId="{8AC449F9-8D81-49A0-A68D-058127D6B6EE}">
      <dgm:prSet/>
      <dgm:spPr/>
      <dgm:t>
        <a:bodyPr/>
        <a:lstStyle/>
        <a:p>
          <a:endParaRPr lang="en-US"/>
        </a:p>
      </dgm:t>
    </dgm:pt>
    <dgm:pt modelId="{09747DFD-77AF-4EE6-95E4-ADDF5C669D86}" type="sibTrans" cxnId="{8AC449F9-8D81-49A0-A68D-058127D6B6EE}">
      <dgm:prSet/>
      <dgm:spPr/>
      <dgm:t>
        <a:bodyPr/>
        <a:lstStyle/>
        <a:p>
          <a:endParaRPr lang="en-US"/>
        </a:p>
      </dgm:t>
    </dgm:pt>
    <dgm:pt modelId="{CF491FC0-78BD-4CF8-B145-4ABF1AAE6A87}">
      <dgm:prSet/>
      <dgm:spPr/>
      <dgm:t>
        <a:bodyPr/>
        <a:lstStyle/>
        <a:p>
          <a:r>
            <a:rPr lang="en-US" dirty="0"/>
            <a:t>Wage reimbursement for </a:t>
          </a:r>
          <a:r>
            <a:rPr lang="en-US" b="1" dirty="0"/>
            <a:t>On-the-Job Training (OJT)</a:t>
          </a:r>
          <a:endParaRPr lang="en-US" dirty="0"/>
        </a:p>
      </dgm:t>
    </dgm:pt>
    <dgm:pt modelId="{8937189D-DA87-42D6-B685-F8FA5ED58DDF}" type="parTrans" cxnId="{EC89C6A2-F9CB-4EB3-92BA-44A579B40982}">
      <dgm:prSet/>
      <dgm:spPr/>
      <dgm:t>
        <a:bodyPr/>
        <a:lstStyle/>
        <a:p>
          <a:endParaRPr lang="en-US"/>
        </a:p>
      </dgm:t>
    </dgm:pt>
    <dgm:pt modelId="{A8B0EB48-676E-491C-8A10-EADA770E69B9}" type="sibTrans" cxnId="{EC89C6A2-F9CB-4EB3-92BA-44A579B40982}">
      <dgm:prSet/>
      <dgm:spPr/>
      <dgm:t>
        <a:bodyPr/>
        <a:lstStyle/>
        <a:p>
          <a:endParaRPr lang="en-US"/>
        </a:p>
      </dgm:t>
    </dgm:pt>
    <dgm:pt modelId="{C1BCD386-F8A9-4A6F-AB2B-F9D9D878F312}">
      <dgm:prSet/>
      <dgm:spPr/>
      <dgm:t>
        <a:bodyPr/>
        <a:lstStyle/>
        <a:p>
          <a:r>
            <a:rPr lang="en-US"/>
            <a:t>Customized </a:t>
          </a:r>
          <a:r>
            <a:rPr lang="en-US" b="1"/>
            <a:t>training solutions</a:t>
          </a:r>
          <a:endParaRPr lang="en-US"/>
        </a:p>
      </dgm:t>
    </dgm:pt>
    <dgm:pt modelId="{6ED4E423-EFEB-4ADC-9BCF-7A27B3856228}" type="parTrans" cxnId="{239CB5E6-D21D-4FA9-AC41-FE50C0EF78AA}">
      <dgm:prSet/>
      <dgm:spPr/>
      <dgm:t>
        <a:bodyPr/>
        <a:lstStyle/>
        <a:p>
          <a:endParaRPr lang="en-US"/>
        </a:p>
      </dgm:t>
    </dgm:pt>
    <dgm:pt modelId="{9C6DF928-E422-458C-B0EA-ED6C35B7F415}" type="sibTrans" cxnId="{239CB5E6-D21D-4FA9-AC41-FE50C0EF78AA}">
      <dgm:prSet/>
      <dgm:spPr/>
      <dgm:t>
        <a:bodyPr/>
        <a:lstStyle/>
        <a:p>
          <a:endParaRPr lang="en-US"/>
        </a:p>
      </dgm:t>
    </dgm:pt>
    <dgm:pt modelId="{E6B20B9C-C7D3-4BA8-8E77-9529441ADAA2}">
      <dgm:prSet/>
      <dgm:spPr/>
      <dgm:t>
        <a:bodyPr/>
        <a:lstStyle/>
        <a:p>
          <a:r>
            <a:rPr lang="en-US"/>
            <a:t>Receiving and </a:t>
          </a:r>
          <a:r>
            <a:rPr lang="en-US" b="1"/>
            <a:t>prescreening applicant </a:t>
          </a:r>
          <a:r>
            <a:rPr lang="en-US"/>
            <a:t>resumes</a:t>
          </a:r>
        </a:p>
      </dgm:t>
    </dgm:pt>
    <dgm:pt modelId="{F6021911-45F9-4609-BF95-D163A35A7DCD}" type="parTrans" cxnId="{69A8C03E-CF72-4FAA-A8E5-CEB533B6931A}">
      <dgm:prSet/>
      <dgm:spPr/>
      <dgm:t>
        <a:bodyPr/>
        <a:lstStyle/>
        <a:p>
          <a:endParaRPr lang="en-US"/>
        </a:p>
      </dgm:t>
    </dgm:pt>
    <dgm:pt modelId="{27B844FC-F5A1-4360-8C48-6DC8A8B63BD9}" type="sibTrans" cxnId="{69A8C03E-CF72-4FAA-A8E5-CEB533B6931A}">
      <dgm:prSet/>
      <dgm:spPr/>
      <dgm:t>
        <a:bodyPr/>
        <a:lstStyle/>
        <a:p>
          <a:endParaRPr lang="en-US"/>
        </a:p>
      </dgm:t>
    </dgm:pt>
    <dgm:pt modelId="{2CE7BC94-99F8-4159-BB1E-278818FB08BB}">
      <dgm:prSet/>
      <dgm:spPr/>
      <dgm:t>
        <a:bodyPr/>
        <a:lstStyle/>
        <a:p>
          <a:r>
            <a:rPr lang="en-US" b="1"/>
            <a:t>Tax credit </a:t>
          </a:r>
          <a:r>
            <a:rPr lang="en-US"/>
            <a:t>information</a:t>
          </a:r>
        </a:p>
      </dgm:t>
    </dgm:pt>
    <dgm:pt modelId="{43FCA4AD-82A2-46D5-AF26-5464615C5DAC}" type="parTrans" cxnId="{D9E173ED-B652-4B14-AA12-21EBFF96119D}">
      <dgm:prSet/>
      <dgm:spPr/>
      <dgm:t>
        <a:bodyPr/>
        <a:lstStyle/>
        <a:p>
          <a:endParaRPr lang="en-US"/>
        </a:p>
      </dgm:t>
    </dgm:pt>
    <dgm:pt modelId="{671C2780-4318-41EA-8F35-D74C2D5A99E3}" type="sibTrans" cxnId="{D9E173ED-B652-4B14-AA12-21EBFF96119D}">
      <dgm:prSet/>
      <dgm:spPr/>
      <dgm:t>
        <a:bodyPr/>
        <a:lstStyle/>
        <a:p>
          <a:endParaRPr lang="en-US"/>
        </a:p>
      </dgm:t>
    </dgm:pt>
    <dgm:pt modelId="{D7E0B926-283C-40EC-A36A-016056AF4ED9}">
      <dgm:prSet/>
      <dgm:spPr/>
      <dgm:t>
        <a:bodyPr/>
        <a:lstStyle/>
        <a:p>
          <a:r>
            <a:rPr lang="en-US" b="1"/>
            <a:t>Labor market </a:t>
          </a:r>
          <a:r>
            <a:rPr lang="en-US"/>
            <a:t>information</a:t>
          </a:r>
        </a:p>
      </dgm:t>
    </dgm:pt>
    <dgm:pt modelId="{2A0B2E47-8673-4492-9820-40C7AC1E410D}" type="parTrans" cxnId="{FB0FEDE8-BE9A-4776-A671-F577F34C0B02}">
      <dgm:prSet/>
      <dgm:spPr/>
      <dgm:t>
        <a:bodyPr/>
        <a:lstStyle/>
        <a:p>
          <a:endParaRPr lang="en-US"/>
        </a:p>
      </dgm:t>
    </dgm:pt>
    <dgm:pt modelId="{46F59DD7-D9FA-40AD-AB30-410C1168189C}" type="sibTrans" cxnId="{FB0FEDE8-BE9A-4776-A671-F577F34C0B02}">
      <dgm:prSet/>
      <dgm:spPr/>
      <dgm:t>
        <a:bodyPr/>
        <a:lstStyle/>
        <a:p>
          <a:endParaRPr lang="en-US"/>
        </a:p>
      </dgm:t>
    </dgm:pt>
    <dgm:pt modelId="{15507D76-35FB-4D4A-A406-8CD045818B8E}">
      <dgm:prSet/>
      <dgm:spPr/>
      <dgm:t>
        <a:bodyPr/>
        <a:lstStyle/>
        <a:p>
          <a:r>
            <a:rPr lang="en-US" b="1" dirty="0"/>
            <a:t>Labor law compliance </a:t>
          </a:r>
          <a:r>
            <a:rPr lang="en-US" dirty="0"/>
            <a:t>information</a:t>
          </a:r>
        </a:p>
      </dgm:t>
    </dgm:pt>
    <dgm:pt modelId="{003B5DEA-74BD-4D55-A44C-373A1308D4AB}" type="parTrans" cxnId="{D0D3393A-6AF0-4430-9C00-407446E2CDC9}">
      <dgm:prSet/>
      <dgm:spPr/>
      <dgm:t>
        <a:bodyPr/>
        <a:lstStyle/>
        <a:p>
          <a:endParaRPr lang="en-US"/>
        </a:p>
      </dgm:t>
    </dgm:pt>
    <dgm:pt modelId="{F08266BE-AF15-441C-8727-4E46DBCDBB5F}" type="sibTrans" cxnId="{D0D3393A-6AF0-4430-9C00-407446E2CDC9}">
      <dgm:prSet/>
      <dgm:spPr/>
      <dgm:t>
        <a:bodyPr/>
        <a:lstStyle/>
        <a:p>
          <a:endParaRPr lang="en-US"/>
        </a:p>
      </dgm:t>
    </dgm:pt>
    <dgm:pt modelId="{83F4EF46-F070-49DA-947D-F1B1BF03F2FF}">
      <dgm:prSet/>
      <dgm:spPr/>
      <dgm:t>
        <a:bodyPr/>
        <a:lstStyle/>
        <a:p>
          <a:r>
            <a:rPr lang="en-US" b="1" dirty="0"/>
            <a:t>We customize solutions to meet your business needs!</a:t>
          </a:r>
          <a:endParaRPr lang="en-US" dirty="0"/>
        </a:p>
      </dgm:t>
    </dgm:pt>
    <dgm:pt modelId="{17C7F2C0-E306-4553-AE70-68BEDDB823C4}" type="parTrans" cxnId="{D42D4891-11B3-49F8-83E1-C40C40726926}">
      <dgm:prSet/>
      <dgm:spPr/>
      <dgm:t>
        <a:bodyPr/>
        <a:lstStyle/>
        <a:p>
          <a:endParaRPr lang="en-US"/>
        </a:p>
      </dgm:t>
    </dgm:pt>
    <dgm:pt modelId="{CFE581B4-8A0B-4BEC-80AC-DA77A1C65B89}" type="sibTrans" cxnId="{D42D4891-11B3-49F8-83E1-C40C40726926}">
      <dgm:prSet/>
      <dgm:spPr/>
      <dgm:t>
        <a:bodyPr/>
        <a:lstStyle/>
        <a:p>
          <a:endParaRPr lang="en-US"/>
        </a:p>
      </dgm:t>
    </dgm:pt>
    <dgm:pt modelId="{7D612A62-D705-480D-805B-56013EDA892A}" type="pres">
      <dgm:prSet presAssocID="{C4741930-B8B9-4703-AC1D-CD6510B48172}" presName="linear" presStyleCnt="0">
        <dgm:presLayoutVars>
          <dgm:animLvl val="lvl"/>
          <dgm:resizeHandles val="exact"/>
        </dgm:presLayoutVars>
      </dgm:prSet>
      <dgm:spPr/>
    </dgm:pt>
    <dgm:pt modelId="{14330878-2B37-4552-A6C2-9F1F0FF506B3}" type="pres">
      <dgm:prSet presAssocID="{9289824F-B6FC-4DE7-9572-E1885C043408}" presName="parentText" presStyleLbl="node1" presStyleIdx="0" presStyleCnt="9">
        <dgm:presLayoutVars>
          <dgm:chMax val="0"/>
          <dgm:bulletEnabled val="1"/>
        </dgm:presLayoutVars>
      </dgm:prSet>
      <dgm:spPr/>
    </dgm:pt>
    <dgm:pt modelId="{A53E27F3-DD1D-4263-B01A-1AAFAF114480}" type="pres">
      <dgm:prSet presAssocID="{B25BB4B9-4A3D-41F3-A310-31108200B382}" presName="spacer" presStyleCnt="0"/>
      <dgm:spPr/>
    </dgm:pt>
    <dgm:pt modelId="{57801088-A501-4277-85A8-43AEED84B527}" type="pres">
      <dgm:prSet presAssocID="{B541BDAE-650B-4A37-99A8-7B458A71791B}" presName="parentText" presStyleLbl="node1" presStyleIdx="1" presStyleCnt="9">
        <dgm:presLayoutVars>
          <dgm:chMax val="0"/>
          <dgm:bulletEnabled val="1"/>
        </dgm:presLayoutVars>
      </dgm:prSet>
      <dgm:spPr/>
    </dgm:pt>
    <dgm:pt modelId="{69D894B5-7AF2-49E0-A967-333A19C29303}" type="pres">
      <dgm:prSet presAssocID="{09747DFD-77AF-4EE6-95E4-ADDF5C669D86}" presName="spacer" presStyleCnt="0"/>
      <dgm:spPr/>
    </dgm:pt>
    <dgm:pt modelId="{E7131D75-07A3-4280-BC12-D1A7F394608B}" type="pres">
      <dgm:prSet presAssocID="{CF491FC0-78BD-4CF8-B145-4ABF1AAE6A87}" presName="parentText" presStyleLbl="node1" presStyleIdx="2" presStyleCnt="9">
        <dgm:presLayoutVars>
          <dgm:chMax val="0"/>
          <dgm:bulletEnabled val="1"/>
        </dgm:presLayoutVars>
      </dgm:prSet>
      <dgm:spPr/>
    </dgm:pt>
    <dgm:pt modelId="{3C48EE03-14E4-44ED-86DC-99FDB071BF66}" type="pres">
      <dgm:prSet presAssocID="{A8B0EB48-676E-491C-8A10-EADA770E69B9}" presName="spacer" presStyleCnt="0"/>
      <dgm:spPr/>
    </dgm:pt>
    <dgm:pt modelId="{56C44368-3054-431E-ACB6-7B68ABFDFA8A}" type="pres">
      <dgm:prSet presAssocID="{C1BCD386-F8A9-4A6F-AB2B-F9D9D878F312}" presName="parentText" presStyleLbl="node1" presStyleIdx="3" presStyleCnt="9">
        <dgm:presLayoutVars>
          <dgm:chMax val="0"/>
          <dgm:bulletEnabled val="1"/>
        </dgm:presLayoutVars>
      </dgm:prSet>
      <dgm:spPr/>
    </dgm:pt>
    <dgm:pt modelId="{2CA98B30-8145-469D-BCB4-3624539F37A4}" type="pres">
      <dgm:prSet presAssocID="{9C6DF928-E422-458C-B0EA-ED6C35B7F415}" presName="spacer" presStyleCnt="0"/>
      <dgm:spPr/>
    </dgm:pt>
    <dgm:pt modelId="{87208E5B-257D-4C63-88F7-4DA1D5C84DB5}" type="pres">
      <dgm:prSet presAssocID="{E6B20B9C-C7D3-4BA8-8E77-9529441ADAA2}" presName="parentText" presStyleLbl="node1" presStyleIdx="4" presStyleCnt="9">
        <dgm:presLayoutVars>
          <dgm:chMax val="0"/>
          <dgm:bulletEnabled val="1"/>
        </dgm:presLayoutVars>
      </dgm:prSet>
      <dgm:spPr/>
    </dgm:pt>
    <dgm:pt modelId="{EB410A83-E60B-4BC7-AA1C-24C0C230D4FF}" type="pres">
      <dgm:prSet presAssocID="{27B844FC-F5A1-4360-8C48-6DC8A8B63BD9}" presName="spacer" presStyleCnt="0"/>
      <dgm:spPr/>
    </dgm:pt>
    <dgm:pt modelId="{D2109994-3304-4797-91CF-04DC7C3153FD}" type="pres">
      <dgm:prSet presAssocID="{2CE7BC94-99F8-4159-BB1E-278818FB08BB}" presName="parentText" presStyleLbl="node1" presStyleIdx="5" presStyleCnt="9">
        <dgm:presLayoutVars>
          <dgm:chMax val="0"/>
          <dgm:bulletEnabled val="1"/>
        </dgm:presLayoutVars>
      </dgm:prSet>
      <dgm:spPr/>
    </dgm:pt>
    <dgm:pt modelId="{0AEAB68C-6D63-4DC7-9567-BCCF74689325}" type="pres">
      <dgm:prSet presAssocID="{671C2780-4318-41EA-8F35-D74C2D5A99E3}" presName="spacer" presStyleCnt="0"/>
      <dgm:spPr/>
    </dgm:pt>
    <dgm:pt modelId="{F6BB7F7B-9C4D-4172-B485-6932C5BC3E5E}" type="pres">
      <dgm:prSet presAssocID="{D7E0B926-283C-40EC-A36A-016056AF4ED9}" presName="parentText" presStyleLbl="node1" presStyleIdx="6" presStyleCnt="9">
        <dgm:presLayoutVars>
          <dgm:chMax val="0"/>
          <dgm:bulletEnabled val="1"/>
        </dgm:presLayoutVars>
      </dgm:prSet>
      <dgm:spPr/>
    </dgm:pt>
    <dgm:pt modelId="{1D2CA74F-C314-493C-825C-4EA8E5AA7A74}" type="pres">
      <dgm:prSet presAssocID="{46F59DD7-D9FA-40AD-AB30-410C1168189C}" presName="spacer" presStyleCnt="0"/>
      <dgm:spPr/>
    </dgm:pt>
    <dgm:pt modelId="{A47C04A3-0D0C-4D3C-87A3-99688CEF7DA2}" type="pres">
      <dgm:prSet presAssocID="{15507D76-35FB-4D4A-A406-8CD045818B8E}" presName="parentText" presStyleLbl="node1" presStyleIdx="7" presStyleCnt="9">
        <dgm:presLayoutVars>
          <dgm:chMax val="0"/>
          <dgm:bulletEnabled val="1"/>
        </dgm:presLayoutVars>
      </dgm:prSet>
      <dgm:spPr/>
    </dgm:pt>
    <dgm:pt modelId="{B02679E5-AFA5-4F1A-B8A7-6EE764019C86}" type="pres">
      <dgm:prSet presAssocID="{F08266BE-AF15-441C-8727-4E46DBCDBB5F}" presName="spacer" presStyleCnt="0"/>
      <dgm:spPr/>
    </dgm:pt>
    <dgm:pt modelId="{3D16823B-0CC3-4052-81FB-EB29BCB1D06E}" type="pres">
      <dgm:prSet presAssocID="{83F4EF46-F070-49DA-947D-F1B1BF03F2FF}" presName="parentText" presStyleLbl="node1" presStyleIdx="8" presStyleCnt="9">
        <dgm:presLayoutVars>
          <dgm:chMax val="0"/>
          <dgm:bulletEnabled val="1"/>
        </dgm:presLayoutVars>
      </dgm:prSet>
      <dgm:spPr/>
    </dgm:pt>
  </dgm:ptLst>
  <dgm:cxnLst>
    <dgm:cxn modelId="{98483900-3071-45C2-93D2-346DC39E5C70}" type="presOf" srcId="{9289824F-B6FC-4DE7-9572-E1885C043408}" destId="{14330878-2B37-4552-A6C2-9F1F0FF506B3}" srcOrd="0" destOrd="0" presId="urn:microsoft.com/office/officeart/2005/8/layout/vList2"/>
    <dgm:cxn modelId="{07CB7908-9C3A-4289-8B74-4682652C9832}" srcId="{C4741930-B8B9-4703-AC1D-CD6510B48172}" destId="{9289824F-B6FC-4DE7-9572-E1885C043408}" srcOrd="0" destOrd="0" parTransId="{F4447A89-4909-4372-8E14-78920E7DFF2D}" sibTransId="{B25BB4B9-4A3D-41F3-A310-31108200B382}"/>
    <dgm:cxn modelId="{E4121F11-7E73-4F19-B790-174C88CA470B}" type="presOf" srcId="{D7E0B926-283C-40EC-A36A-016056AF4ED9}" destId="{F6BB7F7B-9C4D-4172-B485-6932C5BC3E5E}" srcOrd="0" destOrd="0" presId="urn:microsoft.com/office/officeart/2005/8/layout/vList2"/>
    <dgm:cxn modelId="{D0D3393A-6AF0-4430-9C00-407446E2CDC9}" srcId="{C4741930-B8B9-4703-AC1D-CD6510B48172}" destId="{15507D76-35FB-4D4A-A406-8CD045818B8E}" srcOrd="7" destOrd="0" parTransId="{003B5DEA-74BD-4D55-A44C-373A1308D4AB}" sibTransId="{F08266BE-AF15-441C-8727-4E46DBCDBB5F}"/>
    <dgm:cxn modelId="{69A8C03E-CF72-4FAA-A8E5-CEB533B6931A}" srcId="{C4741930-B8B9-4703-AC1D-CD6510B48172}" destId="{E6B20B9C-C7D3-4BA8-8E77-9529441ADAA2}" srcOrd="4" destOrd="0" parTransId="{F6021911-45F9-4609-BF95-D163A35A7DCD}" sibTransId="{27B844FC-F5A1-4360-8C48-6DC8A8B63BD9}"/>
    <dgm:cxn modelId="{70CC3A8C-D9D8-4AC4-BFBF-00D6E3AB6B9E}" type="presOf" srcId="{C1BCD386-F8A9-4A6F-AB2B-F9D9D878F312}" destId="{56C44368-3054-431E-ACB6-7B68ABFDFA8A}" srcOrd="0" destOrd="0" presId="urn:microsoft.com/office/officeart/2005/8/layout/vList2"/>
    <dgm:cxn modelId="{D42D4891-11B3-49F8-83E1-C40C40726926}" srcId="{C4741930-B8B9-4703-AC1D-CD6510B48172}" destId="{83F4EF46-F070-49DA-947D-F1B1BF03F2FF}" srcOrd="8" destOrd="0" parTransId="{17C7F2C0-E306-4553-AE70-68BEDDB823C4}" sibTransId="{CFE581B4-8A0B-4BEC-80AC-DA77A1C65B89}"/>
    <dgm:cxn modelId="{587FC3A2-3618-4BA4-BC12-4C6E81F173B8}" type="presOf" srcId="{83F4EF46-F070-49DA-947D-F1B1BF03F2FF}" destId="{3D16823B-0CC3-4052-81FB-EB29BCB1D06E}" srcOrd="0" destOrd="0" presId="urn:microsoft.com/office/officeart/2005/8/layout/vList2"/>
    <dgm:cxn modelId="{EC89C6A2-F9CB-4EB3-92BA-44A579B40982}" srcId="{C4741930-B8B9-4703-AC1D-CD6510B48172}" destId="{CF491FC0-78BD-4CF8-B145-4ABF1AAE6A87}" srcOrd="2" destOrd="0" parTransId="{8937189D-DA87-42D6-B685-F8FA5ED58DDF}" sibTransId="{A8B0EB48-676E-491C-8A10-EADA770E69B9}"/>
    <dgm:cxn modelId="{B21B19A8-22F6-4975-A406-DBA2FC0995FA}" type="presOf" srcId="{15507D76-35FB-4D4A-A406-8CD045818B8E}" destId="{A47C04A3-0D0C-4D3C-87A3-99688CEF7DA2}" srcOrd="0" destOrd="0" presId="urn:microsoft.com/office/officeart/2005/8/layout/vList2"/>
    <dgm:cxn modelId="{AADD01B3-C438-4197-A9A7-9E0A5F897D22}" type="presOf" srcId="{C4741930-B8B9-4703-AC1D-CD6510B48172}" destId="{7D612A62-D705-480D-805B-56013EDA892A}" srcOrd="0" destOrd="0" presId="urn:microsoft.com/office/officeart/2005/8/layout/vList2"/>
    <dgm:cxn modelId="{27C19DB4-981D-4095-98F4-A70EBE2C3806}" type="presOf" srcId="{B541BDAE-650B-4A37-99A8-7B458A71791B}" destId="{57801088-A501-4277-85A8-43AEED84B527}" srcOrd="0" destOrd="0" presId="urn:microsoft.com/office/officeart/2005/8/layout/vList2"/>
    <dgm:cxn modelId="{BDD217C7-EA3C-4B2E-A8F9-00B3FB202537}" type="presOf" srcId="{CF491FC0-78BD-4CF8-B145-4ABF1AAE6A87}" destId="{E7131D75-07A3-4280-BC12-D1A7F394608B}" srcOrd="0" destOrd="0" presId="urn:microsoft.com/office/officeart/2005/8/layout/vList2"/>
    <dgm:cxn modelId="{239CB5E6-D21D-4FA9-AC41-FE50C0EF78AA}" srcId="{C4741930-B8B9-4703-AC1D-CD6510B48172}" destId="{C1BCD386-F8A9-4A6F-AB2B-F9D9D878F312}" srcOrd="3" destOrd="0" parTransId="{6ED4E423-EFEB-4ADC-9BCF-7A27B3856228}" sibTransId="{9C6DF928-E422-458C-B0EA-ED6C35B7F415}"/>
    <dgm:cxn modelId="{2665E8E6-9A0D-4DF4-A5CB-D7760D19C075}" type="presOf" srcId="{2CE7BC94-99F8-4159-BB1E-278818FB08BB}" destId="{D2109994-3304-4797-91CF-04DC7C3153FD}" srcOrd="0" destOrd="0" presId="urn:microsoft.com/office/officeart/2005/8/layout/vList2"/>
    <dgm:cxn modelId="{FB0FEDE8-BE9A-4776-A671-F577F34C0B02}" srcId="{C4741930-B8B9-4703-AC1D-CD6510B48172}" destId="{D7E0B926-283C-40EC-A36A-016056AF4ED9}" srcOrd="6" destOrd="0" parTransId="{2A0B2E47-8673-4492-9820-40C7AC1E410D}" sibTransId="{46F59DD7-D9FA-40AD-AB30-410C1168189C}"/>
    <dgm:cxn modelId="{D9E173ED-B652-4B14-AA12-21EBFF96119D}" srcId="{C4741930-B8B9-4703-AC1D-CD6510B48172}" destId="{2CE7BC94-99F8-4159-BB1E-278818FB08BB}" srcOrd="5" destOrd="0" parTransId="{43FCA4AD-82A2-46D5-AF26-5464615C5DAC}" sibTransId="{671C2780-4318-41EA-8F35-D74C2D5A99E3}"/>
    <dgm:cxn modelId="{8AC449F9-8D81-49A0-A68D-058127D6B6EE}" srcId="{C4741930-B8B9-4703-AC1D-CD6510B48172}" destId="{B541BDAE-650B-4A37-99A8-7B458A71791B}" srcOrd="1" destOrd="0" parTransId="{CE24720E-0248-42BB-9F43-662A2CEEB1C9}" sibTransId="{09747DFD-77AF-4EE6-95E4-ADDF5C669D86}"/>
    <dgm:cxn modelId="{D9A4ECFF-2191-42A5-9C8A-7F9E734D95C6}" type="presOf" srcId="{E6B20B9C-C7D3-4BA8-8E77-9529441ADAA2}" destId="{87208E5B-257D-4C63-88F7-4DA1D5C84DB5}" srcOrd="0" destOrd="0" presId="urn:microsoft.com/office/officeart/2005/8/layout/vList2"/>
    <dgm:cxn modelId="{72D4F127-AB83-4D26-B54E-FDE197545990}" type="presParOf" srcId="{7D612A62-D705-480D-805B-56013EDA892A}" destId="{14330878-2B37-4552-A6C2-9F1F0FF506B3}" srcOrd="0" destOrd="0" presId="urn:microsoft.com/office/officeart/2005/8/layout/vList2"/>
    <dgm:cxn modelId="{A2E15913-D30E-47FC-920D-7D9C22DE32E5}" type="presParOf" srcId="{7D612A62-D705-480D-805B-56013EDA892A}" destId="{A53E27F3-DD1D-4263-B01A-1AAFAF114480}" srcOrd="1" destOrd="0" presId="urn:microsoft.com/office/officeart/2005/8/layout/vList2"/>
    <dgm:cxn modelId="{9BF24CFB-C5FB-47C9-A7E2-E9EA59DA896E}" type="presParOf" srcId="{7D612A62-D705-480D-805B-56013EDA892A}" destId="{57801088-A501-4277-85A8-43AEED84B527}" srcOrd="2" destOrd="0" presId="urn:microsoft.com/office/officeart/2005/8/layout/vList2"/>
    <dgm:cxn modelId="{3E42B58E-6A3F-46F2-B8A6-15B2E39069C3}" type="presParOf" srcId="{7D612A62-D705-480D-805B-56013EDA892A}" destId="{69D894B5-7AF2-49E0-A967-333A19C29303}" srcOrd="3" destOrd="0" presId="urn:microsoft.com/office/officeart/2005/8/layout/vList2"/>
    <dgm:cxn modelId="{6FCC75DC-5199-4812-AEF0-BA3DA4DF4E9A}" type="presParOf" srcId="{7D612A62-D705-480D-805B-56013EDA892A}" destId="{E7131D75-07A3-4280-BC12-D1A7F394608B}" srcOrd="4" destOrd="0" presId="urn:microsoft.com/office/officeart/2005/8/layout/vList2"/>
    <dgm:cxn modelId="{FEE19D2D-FFD3-46D1-BAB6-FDF80C143A2D}" type="presParOf" srcId="{7D612A62-D705-480D-805B-56013EDA892A}" destId="{3C48EE03-14E4-44ED-86DC-99FDB071BF66}" srcOrd="5" destOrd="0" presId="urn:microsoft.com/office/officeart/2005/8/layout/vList2"/>
    <dgm:cxn modelId="{F54DB81A-F653-458D-A0DB-79EAF023995A}" type="presParOf" srcId="{7D612A62-D705-480D-805B-56013EDA892A}" destId="{56C44368-3054-431E-ACB6-7B68ABFDFA8A}" srcOrd="6" destOrd="0" presId="urn:microsoft.com/office/officeart/2005/8/layout/vList2"/>
    <dgm:cxn modelId="{7579C8F7-A159-4537-8D36-FC7AF25F5EFD}" type="presParOf" srcId="{7D612A62-D705-480D-805B-56013EDA892A}" destId="{2CA98B30-8145-469D-BCB4-3624539F37A4}" srcOrd="7" destOrd="0" presId="urn:microsoft.com/office/officeart/2005/8/layout/vList2"/>
    <dgm:cxn modelId="{5BF13B61-CEB8-496A-A20F-F28E49B99B9F}" type="presParOf" srcId="{7D612A62-D705-480D-805B-56013EDA892A}" destId="{87208E5B-257D-4C63-88F7-4DA1D5C84DB5}" srcOrd="8" destOrd="0" presId="urn:microsoft.com/office/officeart/2005/8/layout/vList2"/>
    <dgm:cxn modelId="{AF295F15-A222-499C-A2FC-F6C56A81C175}" type="presParOf" srcId="{7D612A62-D705-480D-805B-56013EDA892A}" destId="{EB410A83-E60B-4BC7-AA1C-24C0C230D4FF}" srcOrd="9" destOrd="0" presId="urn:microsoft.com/office/officeart/2005/8/layout/vList2"/>
    <dgm:cxn modelId="{6CB6B645-9880-4DB6-8971-FBC9CBA37B7C}" type="presParOf" srcId="{7D612A62-D705-480D-805B-56013EDA892A}" destId="{D2109994-3304-4797-91CF-04DC7C3153FD}" srcOrd="10" destOrd="0" presId="urn:microsoft.com/office/officeart/2005/8/layout/vList2"/>
    <dgm:cxn modelId="{85AB60D0-0FDA-44A1-A39D-7F2122143894}" type="presParOf" srcId="{7D612A62-D705-480D-805B-56013EDA892A}" destId="{0AEAB68C-6D63-4DC7-9567-BCCF74689325}" srcOrd="11" destOrd="0" presId="urn:microsoft.com/office/officeart/2005/8/layout/vList2"/>
    <dgm:cxn modelId="{D1B03A6E-8115-48D2-9E79-3B7F3944DB8C}" type="presParOf" srcId="{7D612A62-D705-480D-805B-56013EDA892A}" destId="{F6BB7F7B-9C4D-4172-B485-6932C5BC3E5E}" srcOrd="12" destOrd="0" presId="urn:microsoft.com/office/officeart/2005/8/layout/vList2"/>
    <dgm:cxn modelId="{40612D59-EDCD-49EA-83E5-F4B393531C82}" type="presParOf" srcId="{7D612A62-D705-480D-805B-56013EDA892A}" destId="{1D2CA74F-C314-493C-825C-4EA8E5AA7A74}" srcOrd="13" destOrd="0" presId="urn:microsoft.com/office/officeart/2005/8/layout/vList2"/>
    <dgm:cxn modelId="{88EA0A2E-EA5D-4C32-A3E3-7BC5E2296970}" type="presParOf" srcId="{7D612A62-D705-480D-805B-56013EDA892A}" destId="{A47C04A3-0D0C-4D3C-87A3-99688CEF7DA2}" srcOrd="14" destOrd="0" presId="urn:microsoft.com/office/officeart/2005/8/layout/vList2"/>
    <dgm:cxn modelId="{B5E8521E-7C72-4D90-A16F-37AA6FA34EB9}" type="presParOf" srcId="{7D612A62-D705-480D-805B-56013EDA892A}" destId="{B02679E5-AFA5-4F1A-B8A7-6EE764019C86}" srcOrd="15" destOrd="0" presId="urn:microsoft.com/office/officeart/2005/8/layout/vList2"/>
    <dgm:cxn modelId="{07CF8350-B797-4444-89E1-E54DF35F9747}" type="presParOf" srcId="{7D612A62-D705-480D-805B-56013EDA892A}" destId="{3D16823B-0CC3-4052-81FB-EB29BCB1D06E}" srcOrd="1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30878-2B37-4552-A6C2-9F1F0FF506B3}">
      <dsp:nvSpPr>
        <dsp:cNvPr id="0" name=""/>
        <dsp:cNvSpPr/>
      </dsp:nvSpPr>
      <dsp:spPr>
        <a:xfrm>
          <a:off x="0" y="100940"/>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Posting job openings </a:t>
          </a:r>
          <a:r>
            <a:rPr lang="en-US" sz="1500" kern="1200" dirty="0"/>
            <a:t>on local, state and national websites</a:t>
          </a:r>
        </a:p>
      </dsp:txBody>
      <dsp:txXfrm>
        <a:off x="17563" y="118503"/>
        <a:ext cx="4716908" cy="324648"/>
      </dsp:txXfrm>
    </dsp:sp>
    <dsp:sp modelId="{57801088-A501-4277-85A8-43AEED84B527}">
      <dsp:nvSpPr>
        <dsp:cNvPr id="0" name=""/>
        <dsp:cNvSpPr/>
      </dsp:nvSpPr>
      <dsp:spPr>
        <a:xfrm>
          <a:off x="0" y="503915"/>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Employee </a:t>
          </a:r>
          <a:r>
            <a:rPr lang="en-US" sz="1500" b="1" kern="1200" dirty="0"/>
            <a:t>recruitment</a:t>
          </a:r>
          <a:r>
            <a:rPr lang="en-US" sz="1500" kern="1200" dirty="0"/>
            <a:t> and screening</a:t>
          </a:r>
        </a:p>
      </dsp:txBody>
      <dsp:txXfrm>
        <a:off x="17563" y="521478"/>
        <a:ext cx="4716908" cy="324648"/>
      </dsp:txXfrm>
    </dsp:sp>
    <dsp:sp modelId="{E7131D75-07A3-4280-BC12-D1A7F394608B}">
      <dsp:nvSpPr>
        <dsp:cNvPr id="0" name=""/>
        <dsp:cNvSpPr/>
      </dsp:nvSpPr>
      <dsp:spPr>
        <a:xfrm>
          <a:off x="0" y="906890"/>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Wage reimbursement for </a:t>
          </a:r>
          <a:r>
            <a:rPr lang="en-US" sz="1500" b="1" kern="1200" dirty="0"/>
            <a:t>On-the-Job Training (OJT)</a:t>
          </a:r>
          <a:endParaRPr lang="en-US" sz="1500" kern="1200" dirty="0"/>
        </a:p>
      </dsp:txBody>
      <dsp:txXfrm>
        <a:off x="17563" y="924453"/>
        <a:ext cx="4716908" cy="324648"/>
      </dsp:txXfrm>
    </dsp:sp>
    <dsp:sp modelId="{56C44368-3054-431E-ACB6-7B68ABFDFA8A}">
      <dsp:nvSpPr>
        <dsp:cNvPr id="0" name=""/>
        <dsp:cNvSpPr/>
      </dsp:nvSpPr>
      <dsp:spPr>
        <a:xfrm>
          <a:off x="0" y="1309865"/>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Customized </a:t>
          </a:r>
          <a:r>
            <a:rPr lang="en-US" sz="1500" b="1" kern="1200"/>
            <a:t>training solutions</a:t>
          </a:r>
          <a:endParaRPr lang="en-US" sz="1500" kern="1200"/>
        </a:p>
      </dsp:txBody>
      <dsp:txXfrm>
        <a:off x="17563" y="1327428"/>
        <a:ext cx="4716908" cy="324648"/>
      </dsp:txXfrm>
    </dsp:sp>
    <dsp:sp modelId="{87208E5B-257D-4C63-88F7-4DA1D5C84DB5}">
      <dsp:nvSpPr>
        <dsp:cNvPr id="0" name=""/>
        <dsp:cNvSpPr/>
      </dsp:nvSpPr>
      <dsp:spPr>
        <a:xfrm>
          <a:off x="0" y="1712840"/>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Receiving and </a:t>
          </a:r>
          <a:r>
            <a:rPr lang="en-US" sz="1500" b="1" kern="1200"/>
            <a:t>prescreening applicant </a:t>
          </a:r>
          <a:r>
            <a:rPr lang="en-US" sz="1500" kern="1200"/>
            <a:t>resumes</a:t>
          </a:r>
        </a:p>
      </dsp:txBody>
      <dsp:txXfrm>
        <a:off x="17563" y="1730403"/>
        <a:ext cx="4716908" cy="324648"/>
      </dsp:txXfrm>
    </dsp:sp>
    <dsp:sp modelId="{D2109994-3304-4797-91CF-04DC7C3153FD}">
      <dsp:nvSpPr>
        <dsp:cNvPr id="0" name=""/>
        <dsp:cNvSpPr/>
      </dsp:nvSpPr>
      <dsp:spPr>
        <a:xfrm>
          <a:off x="0" y="2115815"/>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Tax credit </a:t>
          </a:r>
          <a:r>
            <a:rPr lang="en-US" sz="1500" kern="1200"/>
            <a:t>information</a:t>
          </a:r>
        </a:p>
      </dsp:txBody>
      <dsp:txXfrm>
        <a:off x="17563" y="2133378"/>
        <a:ext cx="4716908" cy="324648"/>
      </dsp:txXfrm>
    </dsp:sp>
    <dsp:sp modelId="{F6BB7F7B-9C4D-4172-B485-6932C5BC3E5E}">
      <dsp:nvSpPr>
        <dsp:cNvPr id="0" name=""/>
        <dsp:cNvSpPr/>
      </dsp:nvSpPr>
      <dsp:spPr>
        <a:xfrm>
          <a:off x="0" y="2518790"/>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Labor market </a:t>
          </a:r>
          <a:r>
            <a:rPr lang="en-US" sz="1500" kern="1200"/>
            <a:t>information</a:t>
          </a:r>
        </a:p>
      </dsp:txBody>
      <dsp:txXfrm>
        <a:off x="17563" y="2536353"/>
        <a:ext cx="4716908" cy="324648"/>
      </dsp:txXfrm>
    </dsp:sp>
    <dsp:sp modelId="{A47C04A3-0D0C-4D3C-87A3-99688CEF7DA2}">
      <dsp:nvSpPr>
        <dsp:cNvPr id="0" name=""/>
        <dsp:cNvSpPr/>
      </dsp:nvSpPr>
      <dsp:spPr>
        <a:xfrm>
          <a:off x="0" y="2921765"/>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Labor law compliance </a:t>
          </a:r>
          <a:r>
            <a:rPr lang="en-US" sz="1500" kern="1200" dirty="0"/>
            <a:t>information</a:t>
          </a:r>
        </a:p>
      </dsp:txBody>
      <dsp:txXfrm>
        <a:off x="17563" y="2939328"/>
        <a:ext cx="4716908" cy="324648"/>
      </dsp:txXfrm>
    </dsp:sp>
    <dsp:sp modelId="{3D16823B-0CC3-4052-81FB-EB29BCB1D06E}">
      <dsp:nvSpPr>
        <dsp:cNvPr id="0" name=""/>
        <dsp:cNvSpPr/>
      </dsp:nvSpPr>
      <dsp:spPr>
        <a:xfrm>
          <a:off x="0" y="3324740"/>
          <a:ext cx="4752034"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We customize solutions to meet your business needs!</a:t>
          </a:r>
          <a:endParaRPr lang="en-US" sz="1500" kern="1200" dirty="0"/>
        </a:p>
      </dsp:txBody>
      <dsp:txXfrm>
        <a:off x="17563" y="3342303"/>
        <a:ext cx="4716908" cy="324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6110-03ED-4061-B9D3-AB9D38F15C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32BFB3-A1A9-4E24-86DD-F1B316795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231B4-7097-4FD3-8D67-D0CF729624FD}"/>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5" name="Footer Placeholder 4">
            <a:extLst>
              <a:ext uri="{FF2B5EF4-FFF2-40B4-BE49-F238E27FC236}">
                <a16:creationId xmlns:a16="http://schemas.microsoft.com/office/drawing/2014/main" id="{FE37B5A0-05FC-492F-A3E3-4E1A39ED3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192B9-9C71-4DC9-9AEA-2207C764D05C}"/>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29713646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661F-38C7-4AE2-8DF3-14955D3805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08F6A1-7DF9-4855-B6C8-B64010455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E0893-F56C-4182-BC1E-EA0CDBBFF8CB}"/>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5" name="Footer Placeholder 4">
            <a:extLst>
              <a:ext uri="{FF2B5EF4-FFF2-40B4-BE49-F238E27FC236}">
                <a16:creationId xmlns:a16="http://schemas.microsoft.com/office/drawing/2014/main" id="{DF5E17C8-1231-427A-A32E-8922FCCFF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7AAB7-BA1B-4E2E-81A5-F2C63AC94FB9}"/>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232920280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60651-E879-4E81-B1DC-95BCDD196D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00D189-572F-4A0D-9406-D23EF79369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CAE1C-B0CE-4888-B861-84C45C85F8C5}"/>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5" name="Footer Placeholder 4">
            <a:extLst>
              <a:ext uri="{FF2B5EF4-FFF2-40B4-BE49-F238E27FC236}">
                <a16:creationId xmlns:a16="http://schemas.microsoft.com/office/drawing/2014/main" id="{FAF7385D-F98F-420F-832B-3BC6545E6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39DC0-246B-455B-A585-1979E1162638}"/>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362712392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DDFF-708B-4979-8FB6-AB3B1493E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416EF1-766B-4B5E-8954-22AFD17ADA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98F2B-4517-49EE-BF0A-CD0331ADA175}"/>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5" name="Footer Placeholder 4">
            <a:extLst>
              <a:ext uri="{FF2B5EF4-FFF2-40B4-BE49-F238E27FC236}">
                <a16:creationId xmlns:a16="http://schemas.microsoft.com/office/drawing/2014/main" id="{E8F8DFC4-B2CD-4450-975F-D0FD31775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0EF95-082B-42CB-8A68-365607A72EB3}"/>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345247993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4D61-8F24-4812-988B-71D37C4620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56FEAB-1044-43F5-8332-B1F70F87FC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B37014-1BEF-4283-9C68-4EAB873DEA7C}"/>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5" name="Footer Placeholder 4">
            <a:extLst>
              <a:ext uri="{FF2B5EF4-FFF2-40B4-BE49-F238E27FC236}">
                <a16:creationId xmlns:a16="http://schemas.microsoft.com/office/drawing/2014/main" id="{341B5165-AC3C-4B01-85FB-E8CE21C7A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E8F86-58D0-4E62-A568-2BB56D358D5F}"/>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47167768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2195-A205-40C0-B53E-9F7A55CF0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5C0B8-A2CB-4858-83B5-EFD97F75BA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376887-026A-4FD2-8CEA-49BF8E8CA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A2E3B9-AD54-40B7-AE59-395B2078AD20}"/>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6" name="Footer Placeholder 5">
            <a:extLst>
              <a:ext uri="{FF2B5EF4-FFF2-40B4-BE49-F238E27FC236}">
                <a16:creationId xmlns:a16="http://schemas.microsoft.com/office/drawing/2014/main" id="{D497D312-3E7F-4C97-83F6-3370BFA62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E66C0-A4B6-48B8-BA1D-78D6155C10FB}"/>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34736537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3F4A-B6E7-485A-B538-4265E6FB51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6AABE6-AEFD-4193-A547-F5AFC8ECB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450EAB-0C96-4E23-A17A-A0D7C6A4C2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99782-5146-40EF-B42B-2980B9A61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7F17D-BB97-4F02-8051-DAF89D7734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54A044-9FDB-481C-9FDD-7C97B92EBC0E}"/>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8" name="Footer Placeholder 7">
            <a:extLst>
              <a:ext uri="{FF2B5EF4-FFF2-40B4-BE49-F238E27FC236}">
                <a16:creationId xmlns:a16="http://schemas.microsoft.com/office/drawing/2014/main" id="{98032F17-0A44-4A85-8C5D-FB9B183FC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5ADB8D-F9E3-4C12-AF59-9865263B30BD}"/>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388275411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ACED-6A73-41C7-8F01-E203330DF9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890832-74AF-4348-AACD-1B0712B18367}"/>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4" name="Footer Placeholder 3">
            <a:extLst>
              <a:ext uri="{FF2B5EF4-FFF2-40B4-BE49-F238E27FC236}">
                <a16:creationId xmlns:a16="http://schemas.microsoft.com/office/drawing/2014/main" id="{34A4CA9F-9B29-47AA-B443-9CE14330E8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441E67-614D-4E8B-983C-92F4A37C4101}"/>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407764814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A4271-F0EA-4381-831B-8F1ED469546D}"/>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3" name="Footer Placeholder 2">
            <a:extLst>
              <a:ext uri="{FF2B5EF4-FFF2-40B4-BE49-F238E27FC236}">
                <a16:creationId xmlns:a16="http://schemas.microsoft.com/office/drawing/2014/main" id="{4D499747-8DD0-467A-B8E4-64562F7477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A53075-0D9D-4B86-ACF6-E100F09E6D3A}"/>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360901650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12FAA-20DC-4E9B-97C8-61EBBEC83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868A46-D63C-4E2C-B952-DDF67A595C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3B7C70-2675-4EF0-931F-577FABB27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4A0E9-5C52-4A05-9B99-B995B981BE89}"/>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6" name="Footer Placeholder 5">
            <a:extLst>
              <a:ext uri="{FF2B5EF4-FFF2-40B4-BE49-F238E27FC236}">
                <a16:creationId xmlns:a16="http://schemas.microsoft.com/office/drawing/2014/main" id="{EB1300A0-E2E2-46AE-9B6D-363EEEFCD5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77FE1-767A-48A8-8A89-D9F4C4AD16DF}"/>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239075750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4DF5-A8D4-4997-844C-D2B6DC86E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C3DEF3-7CD7-4B74-8C64-A43995B01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7E6327-9B07-483D-8DEE-5033EA906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C8B92-CABD-442A-9D3D-F91A55B627C3}"/>
              </a:ext>
            </a:extLst>
          </p:cNvPr>
          <p:cNvSpPr>
            <a:spLocks noGrp="1"/>
          </p:cNvSpPr>
          <p:nvPr>
            <p:ph type="dt" sz="half" idx="10"/>
          </p:nvPr>
        </p:nvSpPr>
        <p:spPr/>
        <p:txBody>
          <a:bodyPr/>
          <a:lstStyle/>
          <a:p>
            <a:fld id="{51795958-26E1-432F-A437-9E8E4D940AED}" type="datetimeFigureOut">
              <a:rPr lang="en-US" smtClean="0"/>
              <a:t>3/28/2022</a:t>
            </a:fld>
            <a:endParaRPr lang="en-US"/>
          </a:p>
        </p:txBody>
      </p:sp>
      <p:sp>
        <p:nvSpPr>
          <p:cNvPr id="6" name="Footer Placeholder 5">
            <a:extLst>
              <a:ext uri="{FF2B5EF4-FFF2-40B4-BE49-F238E27FC236}">
                <a16:creationId xmlns:a16="http://schemas.microsoft.com/office/drawing/2014/main" id="{65B2F050-DED9-4A47-839D-3C112FEC6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33913-98BD-47DF-B335-CD96CE29B91A}"/>
              </a:ext>
            </a:extLst>
          </p:cNvPr>
          <p:cNvSpPr>
            <a:spLocks noGrp="1"/>
          </p:cNvSpPr>
          <p:nvPr>
            <p:ph type="sldNum" sz="quarter" idx="12"/>
          </p:nvPr>
        </p:nvSpPr>
        <p:spPr/>
        <p:txBody>
          <a:bodyPr/>
          <a:lstStyle/>
          <a:p>
            <a:fld id="{F73276B6-A157-4774-B357-205D6EE7ADFA}" type="slidenum">
              <a:rPr lang="en-US" smtClean="0"/>
              <a:t>‹#›</a:t>
            </a:fld>
            <a:endParaRPr lang="en-US"/>
          </a:p>
        </p:txBody>
      </p:sp>
    </p:spTree>
    <p:extLst>
      <p:ext uri="{BB962C8B-B14F-4D97-AF65-F5344CB8AC3E}">
        <p14:creationId xmlns:p14="http://schemas.microsoft.com/office/powerpoint/2010/main" val="254451043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079103-8CC5-44E6-B758-B6EBD65DA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B50D0F-0DFB-4573-A9C6-12B78E3A7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D0A2E-DAF8-45F9-A425-10109D006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95958-26E1-432F-A437-9E8E4D940AED}" type="datetimeFigureOut">
              <a:rPr lang="en-US" smtClean="0"/>
              <a:t>3/28/2022</a:t>
            </a:fld>
            <a:endParaRPr lang="en-US"/>
          </a:p>
        </p:txBody>
      </p:sp>
      <p:sp>
        <p:nvSpPr>
          <p:cNvPr id="5" name="Footer Placeholder 4">
            <a:extLst>
              <a:ext uri="{FF2B5EF4-FFF2-40B4-BE49-F238E27FC236}">
                <a16:creationId xmlns:a16="http://schemas.microsoft.com/office/drawing/2014/main" id="{8E43C51E-2C1C-4B20-AD86-F45AABBDC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2A793D-6FBD-43DC-BEB2-A4D5D3354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276B6-A157-4774-B357-205D6EE7ADFA}" type="slidenum">
              <a:rPr lang="en-US" smtClean="0"/>
              <a:t>‹#›</a:t>
            </a:fld>
            <a:endParaRPr lang="en-US"/>
          </a:p>
        </p:txBody>
      </p:sp>
    </p:spTree>
    <p:extLst>
      <p:ext uri="{BB962C8B-B14F-4D97-AF65-F5344CB8AC3E}">
        <p14:creationId xmlns:p14="http://schemas.microsoft.com/office/powerpoint/2010/main" val="34358448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laworks.net/wotc/" TargetMode="External"/><Relationship Id="rId7"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jpg"/><Relationship Id="rId9" Type="http://schemas.openxmlformats.org/officeDocument/2006/relationships/hyperlink" Target="https://www.irs.gov/pub/irs-pdf/f8850.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laworks.net/wotc/" TargetMode="External"/><Relationship Id="rId7"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jp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www.irs.gov/pub/irs-pdf/f3800.pdf" TargetMode="External"/><Relationship Id="rId5" Type="http://schemas.microsoft.com/office/2007/relationships/hdphoto" Target="../media/hdphoto3.wdp"/><Relationship Id="rId10" Type="http://schemas.openxmlformats.org/officeDocument/2006/relationships/hyperlink" Target="https://www.irs.gov/pub/irs-pdf/f5884.pdf" TargetMode="External"/><Relationship Id="rId4" Type="http://schemas.openxmlformats.org/officeDocument/2006/relationships/image" Target="../media/image23.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laworks.net/wotc" TargetMode="External"/><Relationship Id="rId7" Type="http://schemas.openxmlformats.org/officeDocument/2006/relationships/image" Target="../media/image4.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doleta.gov/business/incentives/opptax/PDF/WOTC_ETA_Form_9061.pdf" TargetMode="External"/><Relationship Id="rId4" Type="http://schemas.openxmlformats.org/officeDocument/2006/relationships/hyperlink" Target="https://www.irs.gov/pub/irs-pdf/f8850.pdf" TargetMode="Externa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hyperlink" Target="mailto:tlevatino@lwc.la.gov"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8.svg"/><Relationship Id="rId5" Type="http://schemas.openxmlformats.org/officeDocument/2006/relationships/image" Target="../media/image4.jp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4.jpg"/><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hyperlink" Target="http://www.triparishworks.net/"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www.triparishworks.net/"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dol.gov/sites/dolgov/files/ETA/wotc/pdfs/WOTC_EligibilityDeskAid.pdf"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B45D41B8-21BF-46B8-AFE8-1CE20724C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381" y="-531215"/>
            <a:ext cx="14162373" cy="7966335"/>
          </a:xfrm>
          <a:prstGeom prst="rect">
            <a:avLst/>
          </a:prstGeom>
        </p:spPr>
      </p:pic>
      <p:sp>
        <p:nvSpPr>
          <p:cNvPr id="15" name="Rectangle 14">
            <a:extLst>
              <a:ext uri="{FF2B5EF4-FFF2-40B4-BE49-F238E27FC236}">
                <a16:creationId xmlns:a16="http://schemas.microsoft.com/office/drawing/2014/main" id="{99BBED02-8D34-4430-AAE0-F1CAD5BAED3B}"/>
              </a:ext>
            </a:extLst>
          </p:cNvPr>
          <p:cNvSpPr/>
          <p:nvPr/>
        </p:nvSpPr>
        <p:spPr>
          <a:xfrm>
            <a:off x="325654" y="2145382"/>
            <a:ext cx="6802440" cy="212365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6600" b="1" cap="none" spc="0" dirty="0">
                <a:ln w="0"/>
                <a:solidFill>
                  <a:srgbClr val="0E426E"/>
                </a:solidFill>
                <a:effectLst>
                  <a:outerShdw blurRad="50800" dist="38100" dir="2700000" algn="tl" rotWithShape="0">
                    <a:prstClr val="black">
                      <a:alpha val="40000"/>
                    </a:prstClr>
                  </a:outerShdw>
                </a:effectLst>
              </a:rPr>
              <a:t>Work Opportunity </a:t>
            </a:r>
          </a:p>
          <a:p>
            <a:pPr algn="ctr"/>
            <a:r>
              <a:rPr lang="en-US" sz="6600" b="1" cap="none" spc="0" dirty="0">
                <a:ln w="0"/>
                <a:solidFill>
                  <a:srgbClr val="0E426E"/>
                </a:solidFill>
                <a:effectLst>
                  <a:outerShdw blurRad="50800" dist="38100" dir="2700000" algn="tl" rotWithShape="0">
                    <a:prstClr val="black">
                      <a:alpha val="40000"/>
                    </a:prstClr>
                  </a:outerShdw>
                </a:effectLst>
              </a:rPr>
              <a:t>Tax Credits</a:t>
            </a:r>
          </a:p>
        </p:txBody>
      </p:sp>
      <p:sp>
        <p:nvSpPr>
          <p:cNvPr id="2" name="Rectangle 1">
            <a:extLst>
              <a:ext uri="{FF2B5EF4-FFF2-40B4-BE49-F238E27FC236}">
                <a16:creationId xmlns:a16="http://schemas.microsoft.com/office/drawing/2014/main" id="{3051781C-712C-4C5F-9D4A-A976540357C6}"/>
              </a:ext>
            </a:extLst>
          </p:cNvPr>
          <p:cNvSpPr/>
          <p:nvPr/>
        </p:nvSpPr>
        <p:spPr>
          <a:xfrm>
            <a:off x="1444550" y="4535945"/>
            <a:ext cx="4564648"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chemeClr val="accent6">
                    <a:lumMod val="50000"/>
                  </a:schemeClr>
                </a:solidFill>
              </a:rPr>
              <a:t>How Much </a:t>
            </a:r>
            <a:r>
              <a:rPr lang="en-US" sz="3200" b="1" dirty="0">
                <a:ln/>
                <a:solidFill>
                  <a:schemeClr val="accent6">
                    <a:lumMod val="50000"/>
                  </a:schemeClr>
                </a:solidFill>
              </a:rPr>
              <a:t>M</a:t>
            </a:r>
            <a:r>
              <a:rPr lang="en-US" sz="3200" b="1" cap="none" spc="0" dirty="0">
                <a:ln/>
                <a:solidFill>
                  <a:schemeClr val="accent6">
                    <a:lumMod val="50000"/>
                  </a:schemeClr>
                </a:solidFill>
              </a:rPr>
              <a:t>oney </a:t>
            </a:r>
            <a:r>
              <a:rPr lang="en-US" sz="3200" b="1" dirty="0">
                <a:ln/>
                <a:solidFill>
                  <a:schemeClr val="accent6">
                    <a:lumMod val="50000"/>
                  </a:schemeClr>
                </a:solidFill>
              </a:rPr>
              <a:t>A</a:t>
            </a:r>
            <a:r>
              <a:rPr lang="en-US" sz="3200" b="1" cap="none" spc="0" dirty="0">
                <a:ln/>
                <a:solidFill>
                  <a:schemeClr val="accent6">
                    <a:lumMod val="50000"/>
                  </a:schemeClr>
                </a:solidFill>
              </a:rPr>
              <a:t>re </a:t>
            </a:r>
          </a:p>
          <a:p>
            <a:pPr algn="ctr"/>
            <a:r>
              <a:rPr lang="en-US" sz="3200" b="1" dirty="0">
                <a:ln/>
                <a:solidFill>
                  <a:schemeClr val="accent6">
                    <a:lumMod val="50000"/>
                  </a:schemeClr>
                </a:solidFill>
              </a:rPr>
              <a:t>Y</a:t>
            </a:r>
            <a:r>
              <a:rPr lang="en-US" sz="3200" b="1" cap="none" spc="0" dirty="0">
                <a:ln/>
                <a:solidFill>
                  <a:schemeClr val="accent6">
                    <a:lumMod val="50000"/>
                  </a:schemeClr>
                </a:solidFill>
              </a:rPr>
              <a:t>ou </a:t>
            </a:r>
            <a:r>
              <a:rPr lang="en-US" sz="3200" b="1" dirty="0">
                <a:ln/>
                <a:solidFill>
                  <a:schemeClr val="accent6">
                    <a:lumMod val="50000"/>
                  </a:schemeClr>
                </a:solidFill>
              </a:rPr>
              <a:t>L</a:t>
            </a:r>
            <a:r>
              <a:rPr lang="en-US" sz="3200" b="1" cap="none" spc="0" dirty="0">
                <a:ln/>
                <a:solidFill>
                  <a:schemeClr val="accent6">
                    <a:lumMod val="50000"/>
                  </a:schemeClr>
                </a:solidFill>
              </a:rPr>
              <a:t>eaving on the </a:t>
            </a:r>
            <a:r>
              <a:rPr lang="en-US" sz="3200" b="1" dirty="0">
                <a:ln/>
                <a:solidFill>
                  <a:schemeClr val="accent6">
                    <a:lumMod val="50000"/>
                  </a:schemeClr>
                </a:solidFill>
              </a:rPr>
              <a:t>T</a:t>
            </a:r>
            <a:r>
              <a:rPr lang="en-US" sz="3200" b="1" cap="none" spc="0" dirty="0">
                <a:ln/>
                <a:solidFill>
                  <a:schemeClr val="accent6">
                    <a:lumMod val="50000"/>
                  </a:schemeClr>
                </a:solidFill>
              </a:rPr>
              <a:t>able?</a:t>
            </a:r>
          </a:p>
        </p:txBody>
      </p:sp>
      <p:pic>
        <p:nvPicPr>
          <p:cNvPr id="11" name="Picture 10" descr="Logo, company name&#10;&#10;Description automatically generated">
            <a:extLst>
              <a:ext uri="{FF2B5EF4-FFF2-40B4-BE49-F238E27FC236}">
                <a16:creationId xmlns:a16="http://schemas.microsoft.com/office/drawing/2014/main" id="{64BA7008-5597-415E-A285-7087C20CE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269" y="463118"/>
            <a:ext cx="2309210" cy="1436719"/>
          </a:xfrm>
          <a:prstGeom prst="rect">
            <a:avLst/>
          </a:prstGeom>
        </p:spPr>
      </p:pic>
      <p:grpSp>
        <p:nvGrpSpPr>
          <p:cNvPr id="12" name="Group 11">
            <a:extLst>
              <a:ext uri="{FF2B5EF4-FFF2-40B4-BE49-F238E27FC236}">
                <a16:creationId xmlns:a16="http://schemas.microsoft.com/office/drawing/2014/main" id="{07E4A5C9-CDDB-4CD8-A7F5-1FC223B009F0}"/>
              </a:ext>
            </a:extLst>
          </p:cNvPr>
          <p:cNvGrpSpPr/>
          <p:nvPr/>
        </p:nvGrpSpPr>
        <p:grpSpPr>
          <a:xfrm>
            <a:off x="0" y="5676522"/>
            <a:ext cx="2562131" cy="1181477"/>
            <a:chOff x="0" y="4882393"/>
            <a:chExt cx="3699545" cy="1975607"/>
          </a:xfrm>
        </p:grpSpPr>
        <p:sp>
          <p:nvSpPr>
            <p:cNvPr id="13" name="Right Triangle 12">
              <a:extLst>
                <a:ext uri="{FF2B5EF4-FFF2-40B4-BE49-F238E27FC236}">
                  <a16:creationId xmlns:a16="http://schemas.microsoft.com/office/drawing/2014/main" id="{811EB2AC-9CCA-4883-A7E0-4091F844A850}"/>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DF0300B-FA4E-4676-B2D0-47EB1CDE7B7B}"/>
                </a:ext>
              </a:extLst>
            </p:cNvPr>
            <p:cNvGrpSpPr/>
            <p:nvPr/>
          </p:nvGrpSpPr>
          <p:grpSpPr>
            <a:xfrm>
              <a:off x="131466" y="6093359"/>
              <a:ext cx="2351675" cy="679751"/>
              <a:chOff x="226574" y="6107573"/>
              <a:chExt cx="2435565" cy="679751"/>
            </a:xfrm>
          </p:grpSpPr>
          <p:pic>
            <p:nvPicPr>
              <p:cNvPr id="16" name="Picture 15" descr="A black sign with white text&#10;&#10;Description automatically generated">
                <a:extLst>
                  <a:ext uri="{FF2B5EF4-FFF2-40B4-BE49-F238E27FC236}">
                    <a16:creationId xmlns:a16="http://schemas.microsoft.com/office/drawing/2014/main" id="{81741684-B6C2-4407-945A-12544BD4C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7" name="Picture 16">
                <a:extLst>
                  <a:ext uri="{FF2B5EF4-FFF2-40B4-BE49-F238E27FC236}">
                    <a16:creationId xmlns:a16="http://schemas.microsoft.com/office/drawing/2014/main" id="{8EA7256A-F3DE-491D-B9A9-6FEDE08DD7C6}"/>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8" name="Picture 17">
                <a:extLst>
                  <a:ext uri="{FF2B5EF4-FFF2-40B4-BE49-F238E27FC236}">
                    <a16:creationId xmlns:a16="http://schemas.microsoft.com/office/drawing/2014/main" id="{92C35CC4-E737-4C5C-8A20-69D44A1F5C29}"/>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spTree>
    <p:extLst>
      <p:ext uri="{BB962C8B-B14F-4D97-AF65-F5344CB8AC3E}">
        <p14:creationId xmlns:p14="http://schemas.microsoft.com/office/powerpoint/2010/main" val="265138022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monitor on a desk&#10;&#10;Description automatically generated with medium confidence">
            <a:extLst>
              <a:ext uri="{FF2B5EF4-FFF2-40B4-BE49-F238E27FC236}">
                <a16:creationId xmlns:a16="http://schemas.microsoft.com/office/drawing/2014/main" id="{CF7E8EEB-6B8E-4E88-AC1F-CAA516AE664B}"/>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217714"/>
            <a:ext cx="13469257" cy="7576457"/>
          </a:xfrm>
          <a:prstGeom prst="rect">
            <a:avLst/>
          </a:prstGeom>
        </p:spPr>
      </p:pic>
      <p:sp>
        <p:nvSpPr>
          <p:cNvPr id="14338" name="Title 1">
            <a:extLst>
              <a:ext uri="{FF2B5EF4-FFF2-40B4-BE49-F238E27FC236}">
                <a16:creationId xmlns:a16="http://schemas.microsoft.com/office/drawing/2014/main" id="{B4746F3E-F1E5-4424-A74C-A1600C15E196}"/>
              </a:ext>
            </a:extLst>
          </p:cNvPr>
          <p:cNvSpPr>
            <a:spLocks noGrp="1"/>
          </p:cNvSpPr>
          <p:nvPr>
            <p:ph type="title"/>
          </p:nvPr>
        </p:nvSpPr>
        <p:spPr>
          <a:xfrm>
            <a:off x="2119139" y="-17465"/>
            <a:ext cx="8392486" cy="1325563"/>
          </a:xfrm>
        </p:spPr>
        <p:txBody>
          <a:bodyPr>
            <a:normAutofit/>
          </a:bodyPr>
          <a:lstStyle/>
          <a:p>
            <a:r>
              <a:rPr lang="en-US" altLang="en-US" sz="3200" b="1"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Step 1: Register</a:t>
            </a:r>
          </a:p>
        </p:txBody>
      </p:sp>
      <p:sp>
        <p:nvSpPr>
          <p:cNvPr id="14339" name="Content Placeholder 2">
            <a:extLst>
              <a:ext uri="{FF2B5EF4-FFF2-40B4-BE49-F238E27FC236}">
                <a16:creationId xmlns:a16="http://schemas.microsoft.com/office/drawing/2014/main" id="{07FA0E95-06BC-47CD-9E79-0D8FEB5F3E98}"/>
              </a:ext>
            </a:extLst>
          </p:cNvPr>
          <p:cNvSpPr>
            <a:spLocks noGrp="1"/>
          </p:cNvSpPr>
          <p:nvPr>
            <p:ph idx="1"/>
          </p:nvPr>
        </p:nvSpPr>
        <p:spPr>
          <a:xfrm>
            <a:off x="3919771" y="4865690"/>
            <a:ext cx="5177869" cy="365124"/>
          </a:xfrm>
        </p:spPr>
        <p:txBody>
          <a:bodyPr>
            <a:noAutofit/>
          </a:bodyPr>
          <a:lstStyle/>
          <a:p>
            <a:pPr>
              <a:buFont typeface="Wingdings" panose="05000000000000000000" pitchFamily="2" charset="2"/>
              <a:buNone/>
            </a:pPr>
            <a:r>
              <a:rPr lang="en-US" altLang="en-US" sz="3200" b="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3200" b="1" dirty="0">
                <a:solidFill>
                  <a:srgbClr val="0000FF"/>
                </a:solidFill>
                <a:latin typeface="Calibri" panose="020F0502020204030204" pitchFamily="34" charset="0"/>
                <a:ea typeface="ＭＳ Ｐゴシック" panose="020B0600070205080204" pitchFamily="34" charset="-128"/>
                <a:cs typeface="Calibri" panose="020F0502020204030204" pitchFamily="34" charset="0"/>
                <a:hlinkClick r:id="rId3"/>
              </a:rPr>
              <a:t>www.laworks.net/wotc</a:t>
            </a:r>
            <a:endParaRPr lang="en-US" altLang="en-US" sz="3200" b="1" dirty="0">
              <a:solidFill>
                <a:srgbClr val="0000FF"/>
              </a:solidFill>
              <a:latin typeface="Calibri" panose="020F0502020204030204" pitchFamily="34" charset="0"/>
              <a:ea typeface="ＭＳ Ｐゴシック" panose="020B0600070205080204" pitchFamily="34" charset="-128"/>
              <a:cs typeface="Calibri" panose="020F0502020204030204" pitchFamily="34" charset="0"/>
            </a:endParaRPr>
          </a:p>
          <a:p>
            <a:pPr algn="ctr">
              <a:buFont typeface="Wingdings" panose="05000000000000000000" pitchFamily="2" charset="2"/>
              <a:buNone/>
            </a:pPr>
            <a:endParaRPr lang="en-US" altLang="en-US" sz="3200" b="1" dirty="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3200" dirty="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320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340" name="Slide Number Placeholder 3">
            <a:extLst>
              <a:ext uri="{FF2B5EF4-FFF2-40B4-BE49-F238E27FC236}">
                <a16:creationId xmlns:a16="http://schemas.microsoft.com/office/drawing/2014/main" id="{C0C73C4A-5946-4AB1-94C4-5277DD9D2D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A404B571-5DFC-44EE-8A1C-3FE2574F451E}" type="slidenum">
              <a:rPr lang="en-US" altLang="en-US" sz="1200">
                <a:solidFill>
                  <a:srgbClr val="898989"/>
                </a:solidFill>
                <a:latin typeface="Calibri" panose="020F0502020204030204" pitchFamily="34" charset="0"/>
              </a:rPr>
              <a:pPr>
                <a:spcBef>
                  <a:spcPct val="0"/>
                </a:spcBef>
                <a:buClrTx/>
                <a:buFontTx/>
                <a:buNone/>
              </a:pPr>
              <a:t>10</a:t>
            </a:fld>
            <a:endParaRPr lang="en-US" altLang="en-US" sz="1200">
              <a:solidFill>
                <a:srgbClr val="898989"/>
              </a:solidFill>
              <a:latin typeface="Calibri" panose="020F0502020204030204" pitchFamily="34" charset="0"/>
            </a:endParaRPr>
          </a:p>
        </p:txBody>
      </p:sp>
      <p:pic>
        <p:nvPicPr>
          <p:cNvPr id="14344" name="Picture 4" descr="http://www.trianglemoneyguide.com/wp-content/uploads/2012/09/6StepProcess-300x295.png">
            <a:extLst>
              <a:ext uri="{FF2B5EF4-FFF2-40B4-BE49-F238E27FC236}">
                <a16:creationId xmlns:a16="http://schemas.microsoft.com/office/drawing/2014/main" id="{C6743851-E773-4C36-A921-C58887A94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2545F9-EB8E-431F-80EF-91FBBF609D99}"/>
              </a:ext>
            </a:extLst>
          </p:cNvPr>
          <p:cNvPicPr>
            <a:picLocks noChangeAspect="1"/>
          </p:cNvPicPr>
          <p:nvPr/>
        </p:nvPicPr>
        <p:blipFill rotWithShape="1">
          <a:blip r:embed="rId5"/>
          <a:srcRect l="677" t="3731" r="2955" b="4763"/>
          <a:stretch/>
        </p:blipFill>
        <p:spPr>
          <a:xfrm>
            <a:off x="3805650" y="1308098"/>
            <a:ext cx="6347422" cy="3691415"/>
          </a:xfrm>
          <a:prstGeom prst="rect">
            <a:avLst/>
          </a:prstGeom>
        </p:spPr>
      </p:pic>
      <p:grpSp>
        <p:nvGrpSpPr>
          <p:cNvPr id="16" name="Group 15">
            <a:extLst>
              <a:ext uri="{FF2B5EF4-FFF2-40B4-BE49-F238E27FC236}">
                <a16:creationId xmlns:a16="http://schemas.microsoft.com/office/drawing/2014/main" id="{28195D4F-011F-4431-B833-F16808F1CA1C}"/>
              </a:ext>
            </a:extLst>
          </p:cNvPr>
          <p:cNvGrpSpPr/>
          <p:nvPr/>
        </p:nvGrpSpPr>
        <p:grpSpPr>
          <a:xfrm>
            <a:off x="0" y="5676522"/>
            <a:ext cx="2562131" cy="1181477"/>
            <a:chOff x="0" y="4882393"/>
            <a:chExt cx="3699545" cy="1975607"/>
          </a:xfrm>
        </p:grpSpPr>
        <p:sp>
          <p:nvSpPr>
            <p:cNvPr id="23" name="Right Triangle 22">
              <a:extLst>
                <a:ext uri="{FF2B5EF4-FFF2-40B4-BE49-F238E27FC236}">
                  <a16:creationId xmlns:a16="http://schemas.microsoft.com/office/drawing/2014/main" id="{2D53E82D-8B4E-4D79-9852-8E04D2636B87}"/>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8B279-BEB7-4E4F-A369-9309A2538121}"/>
                </a:ext>
              </a:extLst>
            </p:cNvPr>
            <p:cNvGrpSpPr/>
            <p:nvPr/>
          </p:nvGrpSpPr>
          <p:grpSpPr>
            <a:xfrm>
              <a:off x="131466" y="6093359"/>
              <a:ext cx="2351675" cy="679751"/>
              <a:chOff x="226574" y="6107573"/>
              <a:chExt cx="2435565" cy="679751"/>
            </a:xfrm>
          </p:grpSpPr>
          <p:pic>
            <p:nvPicPr>
              <p:cNvPr id="25" name="Picture 24" descr="A black sign with white text&#10;&#10;Description automatically generated">
                <a:extLst>
                  <a:ext uri="{FF2B5EF4-FFF2-40B4-BE49-F238E27FC236}">
                    <a16:creationId xmlns:a16="http://schemas.microsoft.com/office/drawing/2014/main" id="{A9D59D53-8410-40B2-BDDE-8EAEF0056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6" name="Picture 25">
                <a:extLst>
                  <a:ext uri="{FF2B5EF4-FFF2-40B4-BE49-F238E27FC236}">
                    <a16:creationId xmlns:a16="http://schemas.microsoft.com/office/drawing/2014/main" id="{4A2FB5F1-D2AC-4CF5-96F7-F4FA92E3DE6D}"/>
                  </a:ext>
                </a:extLst>
              </p:cNvPr>
              <p:cNvPicPr>
                <a:picLocks noChangeAspect="1"/>
              </p:cNvPicPr>
              <p:nvPr/>
            </p:nvPicPr>
            <p:blipFill rotWithShape="1">
              <a:blip r:embed="rId7">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7" name="Picture 26">
                <a:extLst>
                  <a:ext uri="{FF2B5EF4-FFF2-40B4-BE49-F238E27FC236}">
                    <a16:creationId xmlns:a16="http://schemas.microsoft.com/office/drawing/2014/main" id="{A88A69CF-918A-46F7-988D-B47A448AF536}"/>
                  </a:ext>
                </a:extLst>
              </p:cNvPr>
              <p:cNvPicPr>
                <a:picLocks noChangeAspect="1"/>
              </p:cNvPicPr>
              <p:nvPr/>
            </p:nvPicPr>
            <p:blipFill rotWithShape="1">
              <a:blip r:embed="rId7">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8" name="Picture 27" descr="Logo, company name&#10;&#10;Description automatically generated">
            <a:extLst>
              <a:ext uri="{FF2B5EF4-FFF2-40B4-BE49-F238E27FC236}">
                <a16:creationId xmlns:a16="http://schemas.microsoft.com/office/drawing/2014/main" id="{389E6B4F-546E-4985-9EF6-D2EFECAA7E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Tree>
    <p:extLst>
      <p:ext uri="{BB962C8B-B14F-4D97-AF65-F5344CB8AC3E}">
        <p14:creationId xmlns:p14="http://schemas.microsoft.com/office/powerpoint/2010/main" val="4243056215"/>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D7C2841-6EB9-4C60-9E16-915A0B1E4C17}"/>
              </a:ext>
            </a:extLst>
          </p:cNvPr>
          <p:cNvSpPr>
            <a:spLocks noGrp="1"/>
          </p:cNvSpPr>
          <p:nvPr>
            <p:ph type="title"/>
          </p:nvPr>
        </p:nvSpPr>
        <p:spPr>
          <a:xfrm>
            <a:off x="2136711" y="20033"/>
            <a:ext cx="9948699" cy="1325563"/>
          </a:xfrm>
        </p:spPr>
        <p:txBody>
          <a:bodyPr>
            <a:noAutofit/>
          </a:bodyPr>
          <a:lstStyle/>
          <a:p>
            <a:r>
              <a:rPr lang="en-US" altLang="en-US" sz="3200" b="1" dirty="0">
                <a:solidFill>
                  <a:srgbClr val="032459"/>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Step 2:  Applicant Completes Forms</a:t>
            </a:r>
          </a:p>
        </p:txBody>
      </p:sp>
      <p:sp>
        <p:nvSpPr>
          <p:cNvPr id="15364" name="Slide Number Placeholder 3">
            <a:extLst>
              <a:ext uri="{FF2B5EF4-FFF2-40B4-BE49-F238E27FC236}">
                <a16:creationId xmlns:a16="http://schemas.microsoft.com/office/drawing/2014/main" id="{8111B88B-C1E9-4268-A80E-0DC74C8068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CA68ACCE-A0DC-449D-A139-BA5CD6676819}" type="slidenum">
              <a:rPr lang="en-US" altLang="en-US" sz="1200">
                <a:solidFill>
                  <a:srgbClr val="898989"/>
                </a:solidFill>
                <a:latin typeface="Calibri" panose="020F0502020204030204" pitchFamily="34" charset="0"/>
              </a:rPr>
              <a:pPr>
                <a:spcBef>
                  <a:spcPct val="0"/>
                </a:spcBef>
                <a:buClrTx/>
                <a:buFontTx/>
                <a:buNone/>
              </a:pPr>
              <a:t>11</a:t>
            </a:fld>
            <a:endParaRPr lang="en-US" altLang="en-US" sz="1200" dirty="0">
              <a:solidFill>
                <a:srgbClr val="898989"/>
              </a:solidFill>
              <a:latin typeface="Calibri" panose="020F0502020204030204" pitchFamily="34" charset="0"/>
            </a:endParaRPr>
          </a:p>
        </p:txBody>
      </p:sp>
      <p:pic>
        <p:nvPicPr>
          <p:cNvPr id="11" name="Picture 4" descr="http://www.trianglemoneyguide.com/wp-content/uploads/2012/09/6StepProcess-300x295.png">
            <a:extLst>
              <a:ext uri="{FF2B5EF4-FFF2-40B4-BE49-F238E27FC236}">
                <a16:creationId xmlns:a16="http://schemas.microsoft.com/office/drawing/2014/main" id="{186F6EB5-FEDF-4CEB-9F76-3CE4E2240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0E52996-6F37-40B9-862C-CE0470208BEE}"/>
              </a:ext>
            </a:extLst>
          </p:cNvPr>
          <p:cNvGrpSpPr/>
          <p:nvPr/>
        </p:nvGrpSpPr>
        <p:grpSpPr>
          <a:xfrm>
            <a:off x="0" y="5676522"/>
            <a:ext cx="2562131" cy="1181477"/>
            <a:chOff x="0" y="4882393"/>
            <a:chExt cx="3699545" cy="1975607"/>
          </a:xfrm>
        </p:grpSpPr>
        <p:sp>
          <p:nvSpPr>
            <p:cNvPr id="24" name="Right Triangle 23">
              <a:extLst>
                <a:ext uri="{FF2B5EF4-FFF2-40B4-BE49-F238E27FC236}">
                  <a16:creationId xmlns:a16="http://schemas.microsoft.com/office/drawing/2014/main" id="{5EE793A8-2FD8-4E65-B3A0-726EDB54F9E6}"/>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4704675-DF9A-4F86-9109-A5C1DDAA333F}"/>
                </a:ext>
              </a:extLst>
            </p:cNvPr>
            <p:cNvGrpSpPr/>
            <p:nvPr/>
          </p:nvGrpSpPr>
          <p:grpSpPr>
            <a:xfrm>
              <a:off x="131466" y="6093359"/>
              <a:ext cx="2351675" cy="679751"/>
              <a:chOff x="226574" y="6107573"/>
              <a:chExt cx="2435565" cy="679751"/>
            </a:xfrm>
          </p:grpSpPr>
          <p:pic>
            <p:nvPicPr>
              <p:cNvPr id="26" name="Picture 25" descr="A black sign with white text&#10;&#10;Description automatically generated">
                <a:extLst>
                  <a:ext uri="{FF2B5EF4-FFF2-40B4-BE49-F238E27FC236}">
                    <a16:creationId xmlns:a16="http://schemas.microsoft.com/office/drawing/2014/main" id="{F956C25E-EBF6-4D2E-9472-032FF5251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7" name="Picture 26">
                <a:extLst>
                  <a:ext uri="{FF2B5EF4-FFF2-40B4-BE49-F238E27FC236}">
                    <a16:creationId xmlns:a16="http://schemas.microsoft.com/office/drawing/2014/main" id="{A2E3C6D0-9E1F-479E-8CB4-758526A27D36}"/>
                  </a:ext>
                </a:extLst>
              </p:cNvPr>
              <p:cNvPicPr>
                <a:picLocks noChangeAspect="1"/>
              </p:cNvPicPr>
              <p:nvPr/>
            </p:nvPicPr>
            <p:blipFill rotWithShape="1">
              <a:blip r:embed="rId4">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8" name="Picture 27">
                <a:extLst>
                  <a:ext uri="{FF2B5EF4-FFF2-40B4-BE49-F238E27FC236}">
                    <a16:creationId xmlns:a16="http://schemas.microsoft.com/office/drawing/2014/main" id="{F17D894F-B1D6-47D7-9F78-727C420E5AA0}"/>
                  </a:ext>
                </a:extLst>
              </p:cNvPr>
              <p:cNvPicPr>
                <a:picLocks noChangeAspect="1"/>
              </p:cNvPicPr>
              <p:nvPr/>
            </p:nvPicPr>
            <p:blipFill rotWithShape="1">
              <a:blip r:embed="rId4">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9" name="Picture 28" descr="Logo, company name&#10;&#10;Description automatically generated">
            <a:extLst>
              <a:ext uri="{FF2B5EF4-FFF2-40B4-BE49-F238E27FC236}">
                <a16:creationId xmlns:a16="http://schemas.microsoft.com/office/drawing/2014/main" id="{A8732586-14E3-4715-A35B-02150E802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31" name="Content Placeholder 2">
            <a:extLst>
              <a:ext uri="{FF2B5EF4-FFF2-40B4-BE49-F238E27FC236}">
                <a16:creationId xmlns:a16="http://schemas.microsoft.com/office/drawing/2014/main" id="{0097C899-CEA5-453D-93EE-344E19FEECBF}"/>
              </a:ext>
            </a:extLst>
          </p:cNvPr>
          <p:cNvSpPr txBox="1">
            <a:spLocks/>
          </p:cNvSpPr>
          <p:nvPr/>
        </p:nvSpPr>
        <p:spPr>
          <a:xfrm>
            <a:off x="3301929" y="5345260"/>
            <a:ext cx="7041611" cy="7012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900"/>
              </a:spcBef>
              <a:buClr>
                <a:schemeClr val="accent4">
                  <a:lumMod val="50000"/>
                </a:schemeClr>
              </a:buClr>
              <a:buFont typeface="Arial" panose="020B0604020202020204" pitchFamily="34" charset="0"/>
              <a:buNone/>
              <a:defRPr/>
            </a:pPr>
            <a:r>
              <a:rPr lang="en-US" sz="1800" dirty="0">
                <a:solidFill>
                  <a:schemeClr val="bg1">
                    <a:lumMod val="25000"/>
                  </a:schemeClr>
                </a:solidFill>
              </a:rPr>
              <a:t>Electronically File </a:t>
            </a:r>
            <a:r>
              <a:rPr lang="en-US" sz="1800" b="1" u="sng" dirty="0">
                <a:solidFill>
                  <a:schemeClr val="accent1"/>
                </a:solidFill>
              </a:rPr>
              <a:t>no later</a:t>
            </a:r>
            <a:r>
              <a:rPr lang="en-US" sz="1800" b="1" dirty="0">
                <a:solidFill>
                  <a:schemeClr val="accent1"/>
                </a:solidFill>
              </a:rPr>
              <a:t> </a:t>
            </a:r>
            <a:r>
              <a:rPr lang="en-US" sz="1800" dirty="0">
                <a:solidFill>
                  <a:schemeClr val="bg1">
                    <a:lumMod val="25000"/>
                  </a:schemeClr>
                </a:solidFill>
              </a:rPr>
              <a:t>than </a:t>
            </a:r>
            <a:r>
              <a:rPr lang="en-US" sz="2400" b="1" dirty="0">
                <a:solidFill>
                  <a:schemeClr val="accent1"/>
                </a:solidFill>
                <a:effectLst>
                  <a:outerShdw blurRad="38100" dist="38100" dir="2700000" algn="tl">
                    <a:srgbClr val="000000">
                      <a:alpha val="43137"/>
                    </a:srgbClr>
                  </a:outerShdw>
                </a:effectLst>
              </a:rPr>
              <a:t>28</a:t>
            </a:r>
            <a:r>
              <a:rPr lang="en-US" sz="1800" b="1" dirty="0">
                <a:solidFill>
                  <a:schemeClr val="bg1">
                    <a:lumMod val="25000"/>
                  </a:schemeClr>
                </a:solidFill>
                <a:effectLst>
                  <a:outerShdw blurRad="38100" dist="38100" dir="2700000" algn="tl">
                    <a:srgbClr val="000000">
                      <a:alpha val="43137"/>
                    </a:srgbClr>
                  </a:outerShdw>
                </a:effectLst>
              </a:rPr>
              <a:t> </a:t>
            </a:r>
            <a:r>
              <a:rPr lang="en-US" sz="1800" b="1" dirty="0">
                <a:solidFill>
                  <a:schemeClr val="accent1"/>
                </a:solidFill>
              </a:rPr>
              <a:t>Days </a:t>
            </a:r>
            <a:r>
              <a:rPr lang="en-US" sz="1800" b="1" u="sng" dirty="0">
                <a:solidFill>
                  <a:schemeClr val="accent1"/>
                </a:solidFill>
              </a:rPr>
              <a:t>after</a:t>
            </a:r>
            <a:r>
              <a:rPr lang="en-US" sz="1800" b="1" dirty="0">
                <a:solidFill>
                  <a:schemeClr val="accent1"/>
                </a:solidFill>
              </a:rPr>
              <a:t> new hire’s </a:t>
            </a:r>
            <a:r>
              <a:rPr lang="en-US" sz="1800" b="1" u="sng" dirty="0">
                <a:solidFill>
                  <a:schemeClr val="accent1"/>
                </a:solidFill>
              </a:rPr>
              <a:t>start date</a:t>
            </a:r>
            <a:endParaRPr lang="en-US" sz="1800" b="1" dirty="0">
              <a:solidFill>
                <a:schemeClr val="accent1"/>
              </a:solidFill>
            </a:endParaRPr>
          </a:p>
          <a:p>
            <a:pPr marL="0" indent="0" algn="ctr">
              <a:spcBef>
                <a:spcPts val="900"/>
              </a:spcBef>
              <a:buClr>
                <a:schemeClr val="accent4">
                  <a:lumMod val="50000"/>
                </a:schemeClr>
              </a:buClr>
              <a:buNone/>
              <a:defRPr/>
            </a:pPr>
            <a:r>
              <a:rPr lang="en-US" sz="1800" dirty="0">
                <a:solidFill>
                  <a:schemeClr val="bg1">
                    <a:lumMod val="25000"/>
                  </a:schemeClr>
                </a:solidFill>
              </a:rPr>
              <a:t>Original Signatures required by </a:t>
            </a:r>
            <a:r>
              <a:rPr lang="en-US" sz="1800" dirty="0">
                <a:solidFill>
                  <a:schemeClr val="accent1"/>
                </a:solidFill>
              </a:rPr>
              <a:t>Applicant &amp; Employer</a:t>
            </a:r>
          </a:p>
        </p:txBody>
      </p:sp>
      <p:sp>
        <p:nvSpPr>
          <p:cNvPr id="32" name="Content Placeholder 2">
            <a:extLst>
              <a:ext uri="{FF2B5EF4-FFF2-40B4-BE49-F238E27FC236}">
                <a16:creationId xmlns:a16="http://schemas.microsoft.com/office/drawing/2014/main" id="{E758D377-96E6-44DE-AB28-E3AA0B7CC4F9}"/>
              </a:ext>
            </a:extLst>
          </p:cNvPr>
          <p:cNvSpPr txBox="1">
            <a:spLocks/>
          </p:cNvSpPr>
          <p:nvPr/>
        </p:nvSpPr>
        <p:spPr>
          <a:xfrm>
            <a:off x="3301929" y="6397075"/>
            <a:ext cx="7206048"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900"/>
              </a:spcBef>
              <a:buClr>
                <a:schemeClr val="accent4">
                  <a:lumMod val="50000"/>
                </a:schemeClr>
              </a:buClr>
              <a:buNone/>
              <a:defRPr/>
            </a:pPr>
            <a:r>
              <a:rPr lang="en-US" sz="1200" dirty="0">
                <a:solidFill>
                  <a:schemeClr val="tx1">
                    <a:lumMod val="75000"/>
                    <a:lumOff val="25000"/>
                  </a:schemeClr>
                </a:solidFill>
              </a:rPr>
              <a:t>Forms closely resemble each other and p</a:t>
            </a:r>
            <a:r>
              <a:rPr lang="en-US" sz="1200" dirty="0">
                <a:solidFill>
                  <a:schemeClr val="bg1">
                    <a:lumMod val="25000"/>
                  </a:schemeClr>
                </a:solidFill>
              </a:rPr>
              <a:t>rovides the employer with an idea of the applicant’s eligibility status</a:t>
            </a:r>
            <a:r>
              <a:rPr lang="en-US" sz="1200" dirty="0">
                <a:effectLst>
                  <a:outerShdw blurRad="38100" dist="38100" dir="2700000" algn="tl">
                    <a:srgbClr val="000000"/>
                  </a:outerShdw>
                </a:effectLst>
              </a:rPr>
              <a:t> </a:t>
            </a:r>
          </a:p>
        </p:txBody>
      </p:sp>
      <p:pic>
        <p:nvPicPr>
          <p:cNvPr id="15" name="Picture 14">
            <a:extLst>
              <a:ext uri="{FF2B5EF4-FFF2-40B4-BE49-F238E27FC236}">
                <a16:creationId xmlns:a16="http://schemas.microsoft.com/office/drawing/2014/main" id="{F7190C76-BFAE-4B38-8EC2-C4D2DFC80E6A}"/>
              </a:ext>
            </a:extLst>
          </p:cNvPr>
          <p:cNvPicPr>
            <a:picLocks noChangeAspect="1"/>
          </p:cNvPicPr>
          <p:nvPr/>
        </p:nvPicPr>
        <p:blipFill>
          <a:blip r:embed="rId6"/>
          <a:stretch>
            <a:fillRect/>
          </a:stretch>
        </p:blipFill>
        <p:spPr>
          <a:xfrm rot="16200000">
            <a:off x="7692138" y="2733877"/>
            <a:ext cx="2779979" cy="2092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D77D4CD1-46F1-4907-8874-2879856C71C9}"/>
              </a:ext>
            </a:extLst>
          </p:cNvPr>
          <p:cNvPicPr>
            <a:picLocks noChangeAspect="1"/>
          </p:cNvPicPr>
          <p:nvPr/>
        </p:nvPicPr>
        <p:blipFill>
          <a:blip r:embed="rId7"/>
          <a:stretch>
            <a:fillRect/>
          </a:stretch>
        </p:blipFill>
        <p:spPr>
          <a:xfrm rot="16200000">
            <a:off x="7088172" y="2665431"/>
            <a:ext cx="2755729" cy="21019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DF58A62A-B77E-41E2-8424-79D529E8F153}"/>
              </a:ext>
            </a:extLst>
          </p:cNvPr>
          <p:cNvPicPr>
            <a:picLocks noChangeAspect="1"/>
          </p:cNvPicPr>
          <p:nvPr/>
        </p:nvPicPr>
        <p:blipFill>
          <a:blip r:embed="rId8"/>
          <a:stretch>
            <a:fillRect/>
          </a:stretch>
        </p:blipFill>
        <p:spPr>
          <a:xfrm>
            <a:off x="3301929" y="2397412"/>
            <a:ext cx="2101990" cy="27202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6" name="Content Placeholder 2">
            <a:extLst>
              <a:ext uri="{FF2B5EF4-FFF2-40B4-BE49-F238E27FC236}">
                <a16:creationId xmlns:a16="http://schemas.microsoft.com/office/drawing/2014/main" id="{73230FF3-DB06-4BFF-A16D-8279C431ACB8}"/>
              </a:ext>
            </a:extLst>
          </p:cNvPr>
          <p:cNvSpPr txBox="1">
            <a:spLocks/>
          </p:cNvSpPr>
          <p:nvPr/>
        </p:nvSpPr>
        <p:spPr>
          <a:xfrm>
            <a:off x="6954200" y="1223053"/>
            <a:ext cx="3389339" cy="94673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900"/>
              </a:spcBef>
              <a:buClr>
                <a:schemeClr val="accent4">
                  <a:lumMod val="50000"/>
                </a:schemeClr>
              </a:buClr>
              <a:buFont typeface="Arial" panose="020B0604020202020204" pitchFamily="34" charset="0"/>
              <a:buNone/>
              <a:defRPr/>
            </a:pPr>
            <a:r>
              <a:rPr lang="en-US" sz="3100" b="1" u="sng" dirty="0">
                <a:solidFill>
                  <a:schemeClr val="accent1"/>
                </a:solidFill>
              </a:rPr>
              <a:t>ETA Form 9061</a:t>
            </a:r>
          </a:p>
          <a:p>
            <a:pPr algn="ctr">
              <a:spcBef>
                <a:spcPts val="900"/>
              </a:spcBef>
              <a:buClr>
                <a:schemeClr val="accent4">
                  <a:lumMod val="50000"/>
                </a:schemeClr>
              </a:buClr>
              <a:buFont typeface="Arial" panose="020B0604020202020204" pitchFamily="34" charset="0"/>
              <a:buNone/>
              <a:defRPr/>
            </a:pPr>
            <a:r>
              <a:rPr lang="en-US" sz="2900" dirty="0">
                <a:solidFill>
                  <a:schemeClr val="tx1">
                    <a:lumMod val="75000"/>
                    <a:lumOff val="25000"/>
                  </a:schemeClr>
                </a:solidFill>
              </a:rPr>
              <a:t>Individual </a:t>
            </a:r>
          </a:p>
          <a:p>
            <a:pPr algn="ctr">
              <a:spcBef>
                <a:spcPts val="900"/>
              </a:spcBef>
              <a:buClr>
                <a:schemeClr val="accent4">
                  <a:lumMod val="50000"/>
                </a:schemeClr>
              </a:buClr>
              <a:buFont typeface="Arial" panose="020B0604020202020204" pitchFamily="34" charset="0"/>
              <a:buNone/>
              <a:defRPr/>
            </a:pPr>
            <a:r>
              <a:rPr lang="en-US" sz="2900" dirty="0">
                <a:solidFill>
                  <a:schemeClr val="tx1">
                    <a:lumMod val="75000"/>
                    <a:lumOff val="25000"/>
                  </a:schemeClr>
                </a:solidFill>
              </a:rPr>
              <a:t>Characteristics Form</a:t>
            </a:r>
          </a:p>
        </p:txBody>
      </p:sp>
      <p:sp>
        <p:nvSpPr>
          <p:cNvPr id="39" name="Content Placeholder 2">
            <a:extLst>
              <a:ext uri="{FF2B5EF4-FFF2-40B4-BE49-F238E27FC236}">
                <a16:creationId xmlns:a16="http://schemas.microsoft.com/office/drawing/2014/main" id="{7092B700-1F42-4B78-86BF-2B3E07D2BD79}"/>
              </a:ext>
            </a:extLst>
          </p:cNvPr>
          <p:cNvSpPr txBox="1">
            <a:spLocks/>
          </p:cNvSpPr>
          <p:nvPr/>
        </p:nvSpPr>
        <p:spPr>
          <a:xfrm>
            <a:off x="2803218" y="1208540"/>
            <a:ext cx="3099411" cy="11300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900"/>
              </a:spcBef>
              <a:buClr>
                <a:schemeClr val="accent4">
                  <a:lumMod val="50000"/>
                </a:schemeClr>
              </a:buClr>
              <a:buFont typeface="Arial" panose="020B0604020202020204" pitchFamily="34" charset="0"/>
              <a:buNone/>
              <a:defRPr/>
            </a:pPr>
            <a:r>
              <a:rPr lang="en-US" sz="2400" b="1" dirty="0">
                <a:solidFill>
                  <a:schemeClr val="accent1"/>
                </a:solidFill>
                <a:hlinkClick r:id="rId9">
                  <a:extLst>
                    <a:ext uri="{A12FA001-AC4F-418D-AE19-62706E023703}">
                      <ahyp:hlinkClr xmlns:ahyp="http://schemas.microsoft.com/office/drawing/2018/hyperlinkcolor" val="tx"/>
                    </a:ext>
                  </a:extLst>
                </a:hlinkClick>
              </a:rPr>
              <a:t>IRS Form 8850</a:t>
            </a:r>
            <a:endParaRPr lang="en-US" sz="2400" b="1" dirty="0">
              <a:solidFill>
                <a:schemeClr val="accent1"/>
              </a:solidFill>
            </a:endParaRPr>
          </a:p>
          <a:p>
            <a:pPr algn="ctr">
              <a:spcBef>
                <a:spcPts val="900"/>
              </a:spcBef>
              <a:buClr>
                <a:schemeClr val="accent4">
                  <a:lumMod val="50000"/>
                </a:schemeClr>
              </a:buClr>
              <a:buFont typeface="Arial" panose="020B0604020202020204" pitchFamily="34" charset="0"/>
              <a:buNone/>
              <a:defRPr/>
            </a:pPr>
            <a:r>
              <a:rPr lang="en-US" sz="1800" dirty="0">
                <a:solidFill>
                  <a:schemeClr val="tx1">
                    <a:lumMod val="75000"/>
                    <a:lumOff val="25000"/>
                  </a:schemeClr>
                </a:solidFill>
              </a:rPr>
              <a:t>Pre-Screening Notice &amp;</a:t>
            </a:r>
          </a:p>
          <a:p>
            <a:pPr algn="ctr">
              <a:spcBef>
                <a:spcPts val="900"/>
              </a:spcBef>
              <a:buClr>
                <a:schemeClr val="accent4">
                  <a:lumMod val="50000"/>
                </a:schemeClr>
              </a:buClr>
              <a:buFont typeface="Arial" panose="020B0604020202020204" pitchFamily="34" charset="0"/>
              <a:buNone/>
              <a:defRPr/>
            </a:pPr>
            <a:r>
              <a:rPr lang="en-US" sz="1800" dirty="0">
                <a:solidFill>
                  <a:schemeClr val="tx1">
                    <a:lumMod val="75000"/>
                    <a:lumOff val="25000"/>
                  </a:schemeClr>
                </a:solidFill>
              </a:rPr>
              <a:t>Certification Request for WOTC</a:t>
            </a:r>
            <a:endParaRPr lang="en-US" sz="1800" dirty="0">
              <a:solidFill>
                <a:schemeClr val="bg1">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 letter&#10;&#10;Description automatically generated">
            <a:extLst>
              <a:ext uri="{FF2B5EF4-FFF2-40B4-BE49-F238E27FC236}">
                <a16:creationId xmlns:a16="http://schemas.microsoft.com/office/drawing/2014/main" id="{25EFA35A-5586-4C0C-8A1B-5A0E058DAE5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2714" b="11892"/>
          <a:stretch/>
        </p:blipFill>
        <p:spPr>
          <a:xfrm>
            <a:off x="-277378" y="4032394"/>
            <a:ext cx="12746756" cy="3971854"/>
          </a:xfrm>
          <a:prstGeom prst="rect">
            <a:avLst/>
          </a:prstGeom>
        </p:spPr>
      </p:pic>
      <p:sp>
        <p:nvSpPr>
          <p:cNvPr id="16386" name="Title 1">
            <a:extLst>
              <a:ext uri="{FF2B5EF4-FFF2-40B4-BE49-F238E27FC236}">
                <a16:creationId xmlns:a16="http://schemas.microsoft.com/office/drawing/2014/main" id="{6D835F6F-DDD6-4BD3-AAA3-AD3FA0D1D810}"/>
              </a:ext>
            </a:extLst>
          </p:cNvPr>
          <p:cNvSpPr>
            <a:spLocks noGrp="1"/>
          </p:cNvSpPr>
          <p:nvPr>
            <p:ph type="title"/>
          </p:nvPr>
        </p:nvSpPr>
        <p:spPr>
          <a:xfrm>
            <a:off x="2164111" y="4726530"/>
            <a:ext cx="2422072" cy="2434648"/>
          </a:xfrm>
        </p:spPr>
        <p:txBody>
          <a:bodyPr>
            <a:normAutofit/>
          </a:bodyPr>
          <a:lstStyle/>
          <a:p>
            <a:r>
              <a:rPr lang="en-US" sz="3200" b="1" dirty="0">
                <a:solidFill>
                  <a:schemeClr val="bg1"/>
                </a:solidFill>
                <a:effectLst>
                  <a:outerShdw blurRad="38100" dist="38100" dir="2700000" algn="tl">
                    <a:srgbClr val="000000">
                      <a:alpha val="43137"/>
                    </a:srgbClr>
                  </a:outerShdw>
                </a:effectLst>
              </a:rPr>
              <a:t>*If Applicable</a:t>
            </a:r>
          </a:p>
        </p:txBody>
      </p:sp>
      <p:sp>
        <p:nvSpPr>
          <p:cNvPr id="16388" name="Slide Number Placeholder 3">
            <a:extLst>
              <a:ext uri="{FF2B5EF4-FFF2-40B4-BE49-F238E27FC236}">
                <a16:creationId xmlns:a16="http://schemas.microsoft.com/office/drawing/2014/main" id="{9F11C258-3C68-448C-8413-AF3430543C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6E33CBB1-3AC1-47EB-9325-B1BA3EDF34F5}" type="slidenum">
              <a:rPr lang="en-US" altLang="en-US" sz="1200">
                <a:solidFill>
                  <a:srgbClr val="898989"/>
                </a:solidFill>
                <a:latin typeface="Calibri" panose="020F0502020204030204" pitchFamily="34" charset="0"/>
              </a:rPr>
              <a:pPr>
                <a:spcBef>
                  <a:spcPct val="0"/>
                </a:spcBef>
                <a:buClrTx/>
                <a:buFontTx/>
                <a:buNone/>
              </a:pPr>
              <a:t>12</a:t>
            </a:fld>
            <a:endParaRPr lang="en-US" altLang="en-US" sz="1200">
              <a:solidFill>
                <a:srgbClr val="898989"/>
              </a:solidFill>
              <a:latin typeface="Calibri" panose="020F0502020204030204" pitchFamily="34" charset="0"/>
            </a:endParaRPr>
          </a:p>
        </p:txBody>
      </p:sp>
      <p:pic>
        <p:nvPicPr>
          <p:cNvPr id="16389" name="Picture 2" descr="http://www.codebusters.com/wp-content/uploads/2013/02/document.jpg">
            <a:extLst>
              <a:ext uri="{FF2B5EF4-FFF2-40B4-BE49-F238E27FC236}">
                <a16:creationId xmlns:a16="http://schemas.microsoft.com/office/drawing/2014/main" id="{B339D2B2-B53E-48E4-9324-BF3B9D92B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3560" y="5145691"/>
            <a:ext cx="22098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trianglemoneyguide.com/wp-content/uploads/2012/09/6StepProcess-300x295.png">
            <a:extLst>
              <a:ext uri="{FF2B5EF4-FFF2-40B4-BE49-F238E27FC236}">
                <a16:creationId xmlns:a16="http://schemas.microsoft.com/office/drawing/2014/main" id="{39537C41-0E46-4D9E-BA39-CBDE47B2E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84847791-B6CE-4F94-9FBA-2905EEDC2411}"/>
              </a:ext>
            </a:extLst>
          </p:cNvPr>
          <p:cNvGrpSpPr/>
          <p:nvPr/>
        </p:nvGrpSpPr>
        <p:grpSpPr>
          <a:xfrm>
            <a:off x="0" y="5676522"/>
            <a:ext cx="2562131" cy="1181477"/>
            <a:chOff x="0" y="4882393"/>
            <a:chExt cx="3699545" cy="1975607"/>
          </a:xfrm>
        </p:grpSpPr>
        <p:sp>
          <p:nvSpPr>
            <p:cNvPr id="15" name="Right Triangle 14">
              <a:extLst>
                <a:ext uri="{FF2B5EF4-FFF2-40B4-BE49-F238E27FC236}">
                  <a16:creationId xmlns:a16="http://schemas.microsoft.com/office/drawing/2014/main" id="{CF80A723-8EA2-47EA-A935-185CF2C92882}"/>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FCAEA11-4194-461D-90D3-DADF27D462EA}"/>
                </a:ext>
              </a:extLst>
            </p:cNvPr>
            <p:cNvGrpSpPr/>
            <p:nvPr/>
          </p:nvGrpSpPr>
          <p:grpSpPr>
            <a:xfrm>
              <a:off x="131466" y="6093359"/>
              <a:ext cx="2351675" cy="679751"/>
              <a:chOff x="226574" y="6107573"/>
              <a:chExt cx="2435565" cy="679751"/>
            </a:xfrm>
          </p:grpSpPr>
          <p:pic>
            <p:nvPicPr>
              <p:cNvPr id="17" name="Picture 16" descr="A black sign with white text&#10;&#10;Description automatically generated">
                <a:extLst>
                  <a:ext uri="{FF2B5EF4-FFF2-40B4-BE49-F238E27FC236}">
                    <a16:creationId xmlns:a16="http://schemas.microsoft.com/office/drawing/2014/main" id="{8107F0BF-8E11-4ED4-9415-005C374F4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8" name="Picture 17">
                <a:extLst>
                  <a:ext uri="{FF2B5EF4-FFF2-40B4-BE49-F238E27FC236}">
                    <a16:creationId xmlns:a16="http://schemas.microsoft.com/office/drawing/2014/main" id="{5EA21987-6432-4745-AACF-2F8AC2407B21}"/>
                  </a:ext>
                </a:extLst>
              </p:cNvPr>
              <p:cNvPicPr>
                <a:picLocks noChangeAspect="1"/>
              </p:cNvPicPr>
              <p:nvPr/>
            </p:nvPicPr>
            <p:blipFill rotWithShape="1">
              <a:blip r:embed="rId6">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9" name="Picture 18">
                <a:extLst>
                  <a:ext uri="{FF2B5EF4-FFF2-40B4-BE49-F238E27FC236}">
                    <a16:creationId xmlns:a16="http://schemas.microsoft.com/office/drawing/2014/main" id="{5CFD1DF6-2F9A-4574-B428-D7F7ADC7E6CC}"/>
                  </a:ext>
                </a:extLst>
              </p:cNvPr>
              <p:cNvPicPr>
                <a:picLocks noChangeAspect="1"/>
              </p:cNvPicPr>
              <p:nvPr/>
            </p:nvPicPr>
            <p:blipFill rotWithShape="1">
              <a:blip r:embed="rId6">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0" name="Picture 19" descr="Logo, company name&#10;&#10;Description automatically generated">
            <a:extLst>
              <a:ext uri="{FF2B5EF4-FFF2-40B4-BE49-F238E27FC236}">
                <a16:creationId xmlns:a16="http://schemas.microsoft.com/office/drawing/2014/main" id="{DC510E26-68A7-462F-83CD-E5261F79A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21" name="TextBox 20">
            <a:extLst>
              <a:ext uri="{FF2B5EF4-FFF2-40B4-BE49-F238E27FC236}">
                <a16:creationId xmlns:a16="http://schemas.microsoft.com/office/drawing/2014/main" id="{6E32797B-B61F-42F3-954F-16273BB843DA}"/>
              </a:ext>
            </a:extLst>
          </p:cNvPr>
          <p:cNvSpPr txBox="1"/>
          <p:nvPr/>
        </p:nvSpPr>
        <p:spPr>
          <a:xfrm>
            <a:off x="699803" y="4032394"/>
            <a:ext cx="4427367" cy="1569660"/>
          </a:xfrm>
          <a:prstGeom prst="rect">
            <a:avLst/>
          </a:prstGeom>
          <a:noFill/>
        </p:spPr>
        <p:txBody>
          <a:bodyPr wrap="square">
            <a:spAutoFit/>
          </a:bodyPr>
          <a:lstStyle/>
          <a:p>
            <a:pPr lvl="0"/>
            <a:r>
              <a:rPr lang="en-US" sz="3200" b="1" dirty="0">
                <a:solidFill>
                  <a:schemeClr val="bg1"/>
                </a:solidFill>
                <a:effectLst>
                  <a:outerShdw blurRad="38100" dist="38100" dir="2700000" algn="tl">
                    <a:srgbClr val="000000">
                      <a:alpha val="43137"/>
                    </a:srgbClr>
                  </a:outerShdw>
                </a:effectLst>
              </a:rPr>
              <a:t>Make copies of documentation used to determine Target Group</a:t>
            </a:r>
            <a:endParaRPr lang="en-US" sz="3200" dirty="0">
              <a:solidFill>
                <a:schemeClr val="bg1"/>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67A4CAFB-F87D-4761-B887-839125750C4A}"/>
              </a:ext>
            </a:extLst>
          </p:cNvPr>
          <p:cNvSpPr txBox="1"/>
          <p:nvPr/>
        </p:nvSpPr>
        <p:spPr>
          <a:xfrm>
            <a:off x="6363972" y="1694401"/>
            <a:ext cx="4989828" cy="2062103"/>
          </a:xfrm>
          <a:prstGeom prst="rect">
            <a:avLst/>
          </a:prstGeom>
          <a:noFill/>
        </p:spPr>
        <p:txBody>
          <a:bodyPr wrap="square">
            <a:spAutoFit/>
          </a:bodyPr>
          <a:lstStyle/>
          <a:p>
            <a:pPr marL="285750" indent="-285750">
              <a:buFont typeface="Arial" panose="020B0604020202020204" pitchFamily="34" charset="0"/>
              <a:buChar char="•"/>
            </a:pPr>
            <a:r>
              <a:rPr lang="en-US" sz="3200" b="1" dirty="0">
                <a:solidFill>
                  <a:schemeClr val="accent1"/>
                </a:solidFill>
              </a:rPr>
              <a:t>Letters from SSA*</a:t>
            </a:r>
          </a:p>
          <a:p>
            <a:pPr marL="285750" indent="-285750">
              <a:buFont typeface="Arial" panose="020B0604020202020204" pitchFamily="34" charset="0"/>
              <a:buChar char="•"/>
            </a:pPr>
            <a:r>
              <a:rPr lang="en-US" sz="3200" b="1" dirty="0">
                <a:solidFill>
                  <a:schemeClr val="accent1"/>
                </a:solidFill>
              </a:rPr>
              <a:t>DD 214 *</a:t>
            </a:r>
          </a:p>
          <a:p>
            <a:pPr marL="285750" indent="-285750">
              <a:buFont typeface="Arial" panose="020B0604020202020204" pitchFamily="34" charset="0"/>
              <a:buChar char="•"/>
            </a:pPr>
            <a:r>
              <a:rPr lang="en-US" sz="3200" b="1" dirty="0">
                <a:solidFill>
                  <a:schemeClr val="accent1"/>
                </a:solidFill>
              </a:rPr>
              <a:t>Letter from Dept of Corrections*</a:t>
            </a:r>
          </a:p>
        </p:txBody>
      </p:sp>
      <p:sp>
        <p:nvSpPr>
          <p:cNvPr id="26" name="TextBox 25">
            <a:extLst>
              <a:ext uri="{FF2B5EF4-FFF2-40B4-BE49-F238E27FC236}">
                <a16:creationId xmlns:a16="http://schemas.microsoft.com/office/drawing/2014/main" id="{C862A6DF-25C0-4A63-A775-4C531E1E796C}"/>
              </a:ext>
            </a:extLst>
          </p:cNvPr>
          <p:cNvSpPr txBox="1"/>
          <p:nvPr/>
        </p:nvSpPr>
        <p:spPr>
          <a:xfrm>
            <a:off x="2133600" y="1786070"/>
            <a:ext cx="3962400" cy="1569660"/>
          </a:xfrm>
          <a:prstGeom prst="rect">
            <a:avLst/>
          </a:prstGeom>
          <a:noFill/>
        </p:spPr>
        <p:txBody>
          <a:bodyPr wrap="square">
            <a:spAutoFit/>
          </a:bodyPr>
          <a:lstStyle/>
          <a:p>
            <a:pPr marL="285750" lvl="0" indent="-285750">
              <a:buFont typeface="Arial" panose="020B0604020202020204" pitchFamily="34" charset="0"/>
              <a:buChar char="•"/>
            </a:pPr>
            <a:r>
              <a:rPr lang="en-US" sz="3200" b="1" dirty="0">
                <a:solidFill>
                  <a:schemeClr val="accent1"/>
                </a:solidFill>
              </a:rPr>
              <a:t>Social Security Card</a:t>
            </a:r>
          </a:p>
          <a:p>
            <a:pPr marL="285750" indent="-285750">
              <a:buFont typeface="Arial" panose="020B0604020202020204" pitchFamily="34" charset="0"/>
              <a:buChar char="•"/>
            </a:pPr>
            <a:r>
              <a:rPr lang="en-US" sz="3200" b="1" dirty="0">
                <a:solidFill>
                  <a:schemeClr val="accent1"/>
                </a:solidFill>
              </a:rPr>
              <a:t>Driver’s License</a:t>
            </a:r>
          </a:p>
          <a:p>
            <a:pPr marL="285750" indent="-285750">
              <a:buFont typeface="Arial" panose="020B0604020202020204" pitchFamily="34" charset="0"/>
              <a:buChar char="•"/>
            </a:pPr>
            <a:r>
              <a:rPr lang="en-US" sz="3200" b="1" dirty="0">
                <a:solidFill>
                  <a:schemeClr val="accent1"/>
                </a:solidFill>
              </a:rPr>
              <a:t>W-4</a:t>
            </a:r>
          </a:p>
        </p:txBody>
      </p:sp>
      <p:sp>
        <p:nvSpPr>
          <p:cNvPr id="27" name="Title 1">
            <a:extLst>
              <a:ext uri="{FF2B5EF4-FFF2-40B4-BE49-F238E27FC236}">
                <a16:creationId xmlns:a16="http://schemas.microsoft.com/office/drawing/2014/main" id="{B3C3D8E1-3B28-4640-9CBC-D3AC3244D2C1}"/>
              </a:ext>
            </a:extLst>
          </p:cNvPr>
          <p:cNvSpPr txBox="1">
            <a:spLocks/>
          </p:cNvSpPr>
          <p:nvPr/>
        </p:nvSpPr>
        <p:spPr>
          <a:xfrm>
            <a:off x="2133600" y="0"/>
            <a:ext cx="94159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rgbClr val="032459"/>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Step 3:  Supporting Documentation</a:t>
            </a:r>
          </a:p>
        </p:txBody>
      </p:sp>
    </p:spTree>
    <p:extLst>
      <p:ext uri="{BB962C8B-B14F-4D97-AF65-F5344CB8AC3E}">
        <p14:creationId xmlns:p14="http://schemas.microsoft.com/office/powerpoint/2010/main" val="2491805841"/>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monitor on a desk&#10;&#10;Description automatically generated with medium confidence">
            <a:extLst>
              <a:ext uri="{FF2B5EF4-FFF2-40B4-BE49-F238E27FC236}">
                <a16:creationId xmlns:a16="http://schemas.microsoft.com/office/drawing/2014/main" id="{CF7E8EEB-6B8E-4E88-AC1F-CAA516AE664B}"/>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0193" y="-217714"/>
            <a:ext cx="13469257" cy="7576457"/>
          </a:xfrm>
          <a:prstGeom prst="rect">
            <a:avLst/>
          </a:prstGeom>
        </p:spPr>
      </p:pic>
      <p:sp>
        <p:nvSpPr>
          <p:cNvPr id="14339" name="Content Placeholder 2">
            <a:extLst>
              <a:ext uri="{FF2B5EF4-FFF2-40B4-BE49-F238E27FC236}">
                <a16:creationId xmlns:a16="http://schemas.microsoft.com/office/drawing/2014/main" id="{07FA0E95-06BC-47CD-9E79-0D8FEB5F3E98}"/>
              </a:ext>
            </a:extLst>
          </p:cNvPr>
          <p:cNvSpPr>
            <a:spLocks noGrp="1"/>
          </p:cNvSpPr>
          <p:nvPr>
            <p:ph idx="1"/>
          </p:nvPr>
        </p:nvSpPr>
        <p:spPr>
          <a:xfrm>
            <a:off x="3919771" y="4865690"/>
            <a:ext cx="5177869" cy="365124"/>
          </a:xfrm>
        </p:spPr>
        <p:txBody>
          <a:bodyPr>
            <a:noAutofit/>
          </a:bodyPr>
          <a:lstStyle/>
          <a:p>
            <a:pPr>
              <a:buFont typeface="Wingdings" panose="05000000000000000000" pitchFamily="2" charset="2"/>
              <a:buNone/>
            </a:pPr>
            <a:r>
              <a:rPr lang="en-US" altLang="en-US" sz="3200" b="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3200" b="1" dirty="0">
                <a:solidFill>
                  <a:srgbClr val="0000FF"/>
                </a:solidFill>
                <a:latin typeface="Calibri" panose="020F0502020204030204" pitchFamily="34" charset="0"/>
                <a:ea typeface="ＭＳ Ｐゴシック" panose="020B0600070205080204" pitchFamily="34" charset="-128"/>
                <a:cs typeface="Calibri" panose="020F0502020204030204" pitchFamily="34" charset="0"/>
                <a:hlinkClick r:id="rId3"/>
              </a:rPr>
              <a:t>www.laworks.net/wotc</a:t>
            </a:r>
            <a:endParaRPr lang="en-US" altLang="en-US" sz="3200" b="1" dirty="0">
              <a:solidFill>
                <a:srgbClr val="0000FF"/>
              </a:solidFill>
              <a:latin typeface="Calibri" panose="020F0502020204030204" pitchFamily="34" charset="0"/>
              <a:ea typeface="ＭＳ Ｐゴシック" panose="020B0600070205080204" pitchFamily="34" charset="-128"/>
              <a:cs typeface="Calibri" panose="020F0502020204030204" pitchFamily="34" charset="0"/>
            </a:endParaRPr>
          </a:p>
          <a:p>
            <a:pPr algn="ctr">
              <a:buFont typeface="Wingdings" panose="05000000000000000000" pitchFamily="2" charset="2"/>
              <a:buNone/>
            </a:pPr>
            <a:endParaRPr lang="en-US" altLang="en-US" sz="3200" b="1" dirty="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3200" dirty="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320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340" name="Slide Number Placeholder 3">
            <a:extLst>
              <a:ext uri="{FF2B5EF4-FFF2-40B4-BE49-F238E27FC236}">
                <a16:creationId xmlns:a16="http://schemas.microsoft.com/office/drawing/2014/main" id="{C0C73C4A-5946-4AB1-94C4-5277DD9D2D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A404B571-5DFC-44EE-8A1C-3FE2574F451E}" type="slidenum">
              <a:rPr lang="en-US" altLang="en-US" sz="1200">
                <a:solidFill>
                  <a:srgbClr val="898989"/>
                </a:solidFill>
                <a:latin typeface="Calibri" panose="020F0502020204030204" pitchFamily="34" charset="0"/>
              </a:rPr>
              <a:pPr>
                <a:spcBef>
                  <a:spcPct val="0"/>
                </a:spcBef>
                <a:buClrTx/>
                <a:buFontTx/>
                <a:buNone/>
              </a:pPr>
              <a:t>13</a:t>
            </a:fld>
            <a:endParaRPr lang="en-US" altLang="en-US" sz="1200">
              <a:solidFill>
                <a:srgbClr val="898989"/>
              </a:solidFill>
              <a:latin typeface="Calibri" panose="020F0502020204030204" pitchFamily="34" charset="0"/>
            </a:endParaRPr>
          </a:p>
        </p:txBody>
      </p:sp>
      <p:pic>
        <p:nvPicPr>
          <p:cNvPr id="14344" name="Picture 4" descr="http://www.trianglemoneyguide.com/wp-content/uploads/2012/09/6StepProcess-300x295.png">
            <a:extLst>
              <a:ext uri="{FF2B5EF4-FFF2-40B4-BE49-F238E27FC236}">
                <a16:creationId xmlns:a16="http://schemas.microsoft.com/office/drawing/2014/main" id="{C6743851-E773-4C36-A921-C58887A94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2545F9-EB8E-431F-80EF-91FBBF609D99}"/>
              </a:ext>
            </a:extLst>
          </p:cNvPr>
          <p:cNvPicPr>
            <a:picLocks noChangeAspect="1"/>
          </p:cNvPicPr>
          <p:nvPr/>
        </p:nvPicPr>
        <p:blipFill rotWithShape="1">
          <a:blip r:embed="rId5"/>
          <a:srcRect l="677" t="3731" r="2955" b="4763"/>
          <a:stretch/>
        </p:blipFill>
        <p:spPr>
          <a:xfrm>
            <a:off x="3805650" y="1308098"/>
            <a:ext cx="6347422" cy="3691415"/>
          </a:xfrm>
          <a:prstGeom prst="rect">
            <a:avLst/>
          </a:prstGeom>
        </p:spPr>
      </p:pic>
      <p:grpSp>
        <p:nvGrpSpPr>
          <p:cNvPr id="16" name="Group 15">
            <a:extLst>
              <a:ext uri="{FF2B5EF4-FFF2-40B4-BE49-F238E27FC236}">
                <a16:creationId xmlns:a16="http://schemas.microsoft.com/office/drawing/2014/main" id="{28195D4F-011F-4431-B833-F16808F1CA1C}"/>
              </a:ext>
            </a:extLst>
          </p:cNvPr>
          <p:cNvGrpSpPr/>
          <p:nvPr/>
        </p:nvGrpSpPr>
        <p:grpSpPr>
          <a:xfrm>
            <a:off x="0" y="5676522"/>
            <a:ext cx="2562131" cy="1181477"/>
            <a:chOff x="0" y="4882393"/>
            <a:chExt cx="3699545" cy="1975607"/>
          </a:xfrm>
        </p:grpSpPr>
        <p:sp>
          <p:nvSpPr>
            <p:cNvPr id="23" name="Right Triangle 22">
              <a:extLst>
                <a:ext uri="{FF2B5EF4-FFF2-40B4-BE49-F238E27FC236}">
                  <a16:creationId xmlns:a16="http://schemas.microsoft.com/office/drawing/2014/main" id="{2D53E82D-8B4E-4D79-9852-8E04D2636B87}"/>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8B279-BEB7-4E4F-A369-9309A2538121}"/>
                </a:ext>
              </a:extLst>
            </p:cNvPr>
            <p:cNvGrpSpPr/>
            <p:nvPr/>
          </p:nvGrpSpPr>
          <p:grpSpPr>
            <a:xfrm>
              <a:off x="131466" y="6093359"/>
              <a:ext cx="2351675" cy="679751"/>
              <a:chOff x="226574" y="6107573"/>
              <a:chExt cx="2435565" cy="679751"/>
            </a:xfrm>
          </p:grpSpPr>
          <p:pic>
            <p:nvPicPr>
              <p:cNvPr id="25" name="Picture 24" descr="A black sign with white text&#10;&#10;Description automatically generated">
                <a:extLst>
                  <a:ext uri="{FF2B5EF4-FFF2-40B4-BE49-F238E27FC236}">
                    <a16:creationId xmlns:a16="http://schemas.microsoft.com/office/drawing/2014/main" id="{A9D59D53-8410-40B2-BDDE-8EAEF0056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6" name="Picture 25">
                <a:extLst>
                  <a:ext uri="{FF2B5EF4-FFF2-40B4-BE49-F238E27FC236}">
                    <a16:creationId xmlns:a16="http://schemas.microsoft.com/office/drawing/2014/main" id="{4A2FB5F1-D2AC-4CF5-96F7-F4FA92E3DE6D}"/>
                  </a:ext>
                </a:extLst>
              </p:cNvPr>
              <p:cNvPicPr>
                <a:picLocks noChangeAspect="1"/>
              </p:cNvPicPr>
              <p:nvPr/>
            </p:nvPicPr>
            <p:blipFill rotWithShape="1">
              <a:blip r:embed="rId7">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7" name="Picture 26">
                <a:extLst>
                  <a:ext uri="{FF2B5EF4-FFF2-40B4-BE49-F238E27FC236}">
                    <a16:creationId xmlns:a16="http://schemas.microsoft.com/office/drawing/2014/main" id="{A88A69CF-918A-46F7-988D-B47A448AF536}"/>
                  </a:ext>
                </a:extLst>
              </p:cNvPr>
              <p:cNvPicPr>
                <a:picLocks noChangeAspect="1"/>
              </p:cNvPicPr>
              <p:nvPr/>
            </p:nvPicPr>
            <p:blipFill rotWithShape="1">
              <a:blip r:embed="rId7">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8" name="Picture 27" descr="Logo, company name&#10;&#10;Description automatically generated">
            <a:extLst>
              <a:ext uri="{FF2B5EF4-FFF2-40B4-BE49-F238E27FC236}">
                <a16:creationId xmlns:a16="http://schemas.microsoft.com/office/drawing/2014/main" id="{389E6B4F-546E-4985-9EF6-D2EFECAA7E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17" name="Title 1">
            <a:extLst>
              <a:ext uri="{FF2B5EF4-FFF2-40B4-BE49-F238E27FC236}">
                <a16:creationId xmlns:a16="http://schemas.microsoft.com/office/drawing/2014/main" id="{140C01A5-E672-4A4C-A0F8-EB9E2CC58C6D}"/>
              </a:ext>
            </a:extLst>
          </p:cNvPr>
          <p:cNvSpPr txBox="1">
            <a:spLocks/>
          </p:cNvSpPr>
          <p:nvPr/>
        </p:nvSpPr>
        <p:spPr>
          <a:xfrm>
            <a:off x="2133600" y="16572"/>
            <a:ext cx="90300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a:solidFill>
                  <a:srgbClr val="032459"/>
                </a:solidFill>
                <a:effectLst>
                  <a:outerShdw blurRad="38100" dist="38100" dir="2700000" algn="tl">
                    <a:srgbClr val="000000">
                      <a:alpha val="43137"/>
                    </a:srgbClr>
                  </a:outerShdw>
                </a:effectLst>
                <a:latin typeface="+mn-lt"/>
                <a:ea typeface="ＭＳ Ｐゴシック" panose="020B0600070205080204" pitchFamily="34" charset="-128"/>
                <a:cs typeface="Calibri" panose="020F0502020204030204" pitchFamily="34" charset="0"/>
              </a:rPr>
              <a:t>Step</a:t>
            </a:r>
            <a:r>
              <a:rPr lang="en-US" altLang="en-US" sz="3200" b="1">
                <a:solidFill>
                  <a:srgbClr val="032459"/>
                </a:solidFill>
                <a:effectLst>
                  <a:outerShdw blurRad="38100" dist="38100" dir="2700000" algn="tl">
                    <a:srgbClr val="000000">
                      <a:alpha val="43137"/>
                    </a:srgbClr>
                  </a:outerShdw>
                </a:effectLst>
                <a:latin typeface="+mn-lt"/>
                <a:ea typeface="ＭＳ Ｐゴシック" panose="020B0600070205080204" pitchFamily="34" charset="-128"/>
              </a:rPr>
              <a:t> 4: Submit to Louisiana Workforce Commission</a:t>
            </a:r>
            <a:endParaRPr lang="en-US" altLang="en-US" sz="3200" b="1" dirty="0">
              <a:solidFill>
                <a:srgbClr val="032459"/>
              </a:solidFill>
              <a:effectLst>
                <a:outerShdw blurRad="38100" dist="38100" dir="2700000" algn="tl">
                  <a:srgbClr val="000000">
                    <a:alpha val="43137"/>
                  </a:srgbClr>
                </a:outerShdw>
              </a:effectLst>
              <a:latin typeface="+mn-lt"/>
              <a:ea typeface="ＭＳ Ｐゴシック" panose="020B0600070205080204" pitchFamily="34" charset="-128"/>
            </a:endParaRPr>
          </a:p>
        </p:txBody>
      </p:sp>
      <p:sp>
        <p:nvSpPr>
          <p:cNvPr id="6" name="Rectangle 5">
            <a:extLst>
              <a:ext uri="{FF2B5EF4-FFF2-40B4-BE49-F238E27FC236}">
                <a16:creationId xmlns:a16="http://schemas.microsoft.com/office/drawing/2014/main" id="{89453F78-21A1-4584-8035-709E088296E6}"/>
              </a:ext>
            </a:extLst>
          </p:cNvPr>
          <p:cNvSpPr/>
          <p:nvPr/>
        </p:nvSpPr>
        <p:spPr>
          <a:xfrm>
            <a:off x="5249294" y="1880755"/>
            <a:ext cx="5168709" cy="311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773CC63-9100-4AA7-ADCC-AA6EEC3AA968}"/>
              </a:ext>
            </a:extLst>
          </p:cNvPr>
          <p:cNvGrpSpPr/>
          <p:nvPr/>
        </p:nvGrpSpPr>
        <p:grpSpPr>
          <a:xfrm>
            <a:off x="3938109" y="2103006"/>
            <a:ext cx="6214963" cy="1993591"/>
            <a:chOff x="554375" y="674412"/>
            <a:chExt cx="6214963" cy="1993591"/>
          </a:xfrm>
        </p:grpSpPr>
        <p:sp>
          <p:nvSpPr>
            <p:cNvPr id="19" name="Rectangle 18">
              <a:extLst>
                <a:ext uri="{FF2B5EF4-FFF2-40B4-BE49-F238E27FC236}">
                  <a16:creationId xmlns:a16="http://schemas.microsoft.com/office/drawing/2014/main" id="{851A1A2E-42A5-49FE-8BB5-8CFD43DE45A7}"/>
                </a:ext>
              </a:extLst>
            </p:cNvPr>
            <p:cNvSpPr/>
            <p:nvPr/>
          </p:nvSpPr>
          <p:spPr>
            <a:xfrm>
              <a:off x="554375" y="1332809"/>
              <a:ext cx="4315781" cy="13351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455F79E7-D50B-4D4F-AB5C-DD8B2B104ABE}"/>
                </a:ext>
              </a:extLst>
            </p:cNvPr>
            <p:cNvSpPr txBox="1"/>
            <p:nvPr/>
          </p:nvSpPr>
          <p:spPr>
            <a:xfrm>
              <a:off x="2453557" y="674412"/>
              <a:ext cx="4315781" cy="13351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dirty="0"/>
                <a:t>Submit information online within </a:t>
              </a:r>
              <a:r>
                <a:rPr lang="en-US" sz="2800" b="1" kern="1200" dirty="0"/>
                <a:t>28 days after Hiring Date </a:t>
              </a:r>
              <a:r>
                <a:rPr lang="en-US" sz="2800" kern="1200" dirty="0"/>
                <a:t>and retain….</a:t>
              </a:r>
            </a:p>
          </p:txBody>
        </p:sp>
      </p:grpSp>
      <p:grpSp>
        <p:nvGrpSpPr>
          <p:cNvPr id="21" name="Group 20">
            <a:extLst>
              <a:ext uri="{FF2B5EF4-FFF2-40B4-BE49-F238E27FC236}">
                <a16:creationId xmlns:a16="http://schemas.microsoft.com/office/drawing/2014/main" id="{3F01A169-CE38-4702-85BB-C8983A238D7A}"/>
              </a:ext>
            </a:extLst>
          </p:cNvPr>
          <p:cNvGrpSpPr/>
          <p:nvPr/>
        </p:nvGrpSpPr>
        <p:grpSpPr>
          <a:xfrm>
            <a:off x="548581" y="3682024"/>
            <a:ext cx="9989436" cy="2326539"/>
            <a:chOff x="852854" y="3455647"/>
            <a:chExt cx="9989436" cy="38379"/>
          </a:xfrm>
        </p:grpSpPr>
        <p:sp>
          <p:nvSpPr>
            <p:cNvPr id="22" name="Rectangle 21">
              <a:extLst>
                <a:ext uri="{FF2B5EF4-FFF2-40B4-BE49-F238E27FC236}">
                  <a16:creationId xmlns:a16="http://schemas.microsoft.com/office/drawing/2014/main" id="{496C4CAF-8E9F-48A1-8222-33C23EB59FBB}"/>
                </a:ext>
              </a:extLst>
            </p:cNvPr>
            <p:cNvSpPr/>
            <p:nvPr/>
          </p:nvSpPr>
          <p:spPr>
            <a:xfrm>
              <a:off x="852854" y="3470201"/>
              <a:ext cx="4568254" cy="238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TextBox 28">
              <a:extLst>
                <a:ext uri="{FF2B5EF4-FFF2-40B4-BE49-F238E27FC236}">
                  <a16:creationId xmlns:a16="http://schemas.microsoft.com/office/drawing/2014/main" id="{4DCE22F2-8941-43A4-9D2E-E87085A48F8C}"/>
                </a:ext>
              </a:extLst>
            </p:cNvPr>
            <p:cNvSpPr txBox="1"/>
            <p:nvPr/>
          </p:nvSpPr>
          <p:spPr>
            <a:xfrm>
              <a:off x="6274036" y="3455647"/>
              <a:ext cx="4568254" cy="23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Original completed </a:t>
              </a:r>
              <a:r>
                <a:rPr lang="en-US" sz="1800" b="1" kern="1200" dirty="0"/>
                <a:t>IRS Form 8850</a:t>
              </a:r>
              <a:endParaRPr lang="en-US" sz="1800" kern="1200" dirty="0"/>
            </a:p>
            <a:p>
              <a:pPr marL="0" lvl="0" indent="0" algn="l" defTabSz="800100">
                <a:lnSpc>
                  <a:spcPct val="100000"/>
                </a:lnSpc>
                <a:spcBef>
                  <a:spcPct val="0"/>
                </a:spcBef>
                <a:spcAft>
                  <a:spcPct val="35000"/>
                </a:spcAft>
                <a:buNone/>
              </a:pPr>
              <a:r>
                <a:rPr lang="en-US" sz="1800" kern="1200" dirty="0"/>
                <a:t>Original completed </a:t>
              </a:r>
              <a:r>
                <a:rPr lang="en-US" sz="1800" b="1" kern="1200" dirty="0"/>
                <a:t>ETA Form 9061 </a:t>
              </a:r>
              <a:endParaRPr lang="en-US" sz="1800" kern="1200" dirty="0"/>
            </a:p>
            <a:p>
              <a:pPr marL="0" lvl="0" indent="0" algn="l" defTabSz="800100">
                <a:lnSpc>
                  <a:spcPct val="100000"/>
                </a:lnSpc>
                <a:spcBef>
                  <a:spcPct val="0"/>
                </a:spcBef>
                <a:spcAft>
                  <a:spcPct val="35000"/>
                </a:spcAft>
                <a:buNone/>
              </a:pPr>
              <a:r>
                <a:rPr lang="en-US" sz="1800" kern="1200" dirty="0"/>
                <a:t>Copies of Supporting Documentation</a:t>
              </a:r>
            </a:p>
          </p:txBody>
        </p:sp>
      </p:grpSp>
      <p:sp>
        <p:nvSpPr>
          <p:cNvPr id="30" name="Rounded Rectangle 4">
            <a:extLst>
              <a:ext uri="{FF2B5EF4-FFF2-40B4-BE49-F238E27FC236}">
                <a16:creationId xmlns:a16="http://schemas.microsoft.com/office/drawing/2014/main" id="{247C1A07-CB20-4DCF-9BE5-871F1FB9D314}"/>
              </a:ext>
            </a:extLst>
          </p:cNvPr>
          <p:cNvSpPr/>
          <p:nvPr/>
        </p:nvSpPr>
        <p:spPr>
          <a:xfrm>
            <a:off x="289457" y="4141533"/>
            <a:ext cx="2591366" cy="123642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chemeClr val="accent1"/>
                </a:solidFill>
              </a:rPr>
              <a:t>Retain documentation with original signatures in your personnel file</a:t>
            </a:r>
          </a:p>
          <a:p>
            <a:pPr eaLnBrk="1" hangingPunct="1">
              <a:buFont typeface="Arial" pitchFamily="34" charset="0"/>
              <a:buChar char="•"/>
              <a:defRPr/>
            </a:pPr>
            <a:endParaRPr lang="en-US" sz="1050" b="1" dirty="0">
              <a:solidFill>
                <a:srgbClr val="0000FF"/>
              </a:solidFill>
            </a:endParaRPr>
          </a:p>
        </p:txBody>
      </p:sp>
    </p:spTree>
    <p:extLst>
      <p:ext uri="{BB962C8B-B14F-4D97-AF65-F5344CB8AC3E}">
        <p14:creationId xmlns:p14="http://schemas.microsoft.com/office/powerpoint/2010/main" val="935392140"/>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54E5DB3-884B-436D-9E4A-11172BACCB4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434" name="Title 1">
            <a:extLst>
              <a:ext uri="{FF2B5EF4-FFF2-40B4-BE49-F238E27FC236}">
                <a16:creationId xmlns:a16="http://schemas.microsoft.com/office/drawing/2014/main" id="{E3033990-3023-460C-992C-8EE4B2C50E2E}"/>
              </a:ext>
            </a:extLst>
          </p:cNvPr>
          <p:cNvSpPr>
            <a:spLocks noGrp="1"/>
          </p:cNvSpPr>
          <p:nvPr>
            <p:ph type="title"/>
          </p:nvPr>
        </p:nvSpPr>
        <p:spPr>
          <a:xfrm>
            <a:off x="2133600" y="18256"/>
            <a:ext cx="9080383" cy="1325563"/>
          </a:xfrm>
        </p:spPr>
        <p:txBody>
          <a:bodyPr>
            <a:normAutofit/>
          </a:bodyPr>
          <a:lstStyle/>
          <a:p>
            <a:r>
              <a:rPr lang="en-US" altLang="en-US" sz="3200" b="1" dirty="0">
                <a:solidFill>
                  <a:srgbClr val="032459"/>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Step 5: Certification </a:t>
            </a:r>
            <a:br>
              <a:rPr lang="en-US" altLang="en-US" sz="3200" b="1" dirty="0">
                <a:solidFill>
                  <a:srgbClr val="032459"/>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br>
            <a:r>
              <a:rPr lang="en-US" altLang="en-US" sz="3200" b="1" dirty="0">
                <a:solidFill>
                  <a:srgbClr val="032459"/>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Confirmation</a:t>
            </a:r>
          </a:p>
        </p:txBody>
      </p:sp>
      <p:sp>
        <p:nvSpPr>
          <p:cNvPr id="15363" name="Content Placeholder 2">
            <a:extLst>
              <a:ext uri="{FF2B5EF4-FFF2-40B4-BE49-F238E27FC236}">
                <a16:creationId xmlns:a16="http://schemas.microsoft.com/office/drawing/2014/main" id="{5DE9A83F-3D4A-4F54-80C3-E8025F5A1A96}"/>
              </a:ext>
            </a:extLst>
          </p:cNvPr>
          <p:cNvSpPr>
            <a:spLocks noGrp="1"/>
          </p:cNvSpPr>
          <p:nvPr>
            <p:ph idx="1"/>
          </p:nvPr>
        </p:nvSpPr>
        <p:spPr>
          <a:xfrm>
            <a:off x="699803" y="2891169"/>
            <a:ext cx="5218897" cy="3231975"/>
          </a:xfrm>
        </p:spPr>
        <p:txBody>
          <a:bodyPr>
            <a:normAutofit/>
          </a:bodyPr>
          <a:lstStyle/>
          <a:p>
            <a:pPr>
              <a:defRPr/>
            </a:pPr>
            <a:r>
              <a:rPr lang="en-US" sz="2400" dirty="0">
                <a:solidFill>
                  <a:srgbClr val="36434C"/>
                </a:solidFill>
                <a:ea typeface="ＭＳ Ｐゴシック" pitchFamily="-109" charset="-128"/>
              </a:rPr>
              <a:t>If the application is certified as eligible, LWC will send </a:t>
            </a:r>
            <a:r>
              <a:rPr lang="en-US" sz="2400" dirty="0">
                <a:solidFill>
                  <a:srgbClr val="0000FF"/>
                </a:solidFill>
                <a:ea typeface="ＭＳ Ｐゴシック" pitchFamily="-109" charset="-128"/>
              </a:rPr>
              <a:t>ETA Form 9063</a:t>
            </a:r>
            <a:r>
              <a:rPr lang="en-US" sz="2400" dirty="0">
                <a:solidFill>
                  <a:srgbClr val="36434C"/>
                </a:solidFill>
                <a:ea typeface="ＭＳ Ｐゴシック" pitchFamily="-109" charset="-128"/>
              </a:rPr>
              <a:t>, “WOTC Employer Certification”</a:t>
            </a:r>
          </a:p>
          <a:p>
            <a:pPr>
              <a:defRPr/>
            </a:pPr>
            <a:endParaRPr lang="en-US" sz="2400" dirty="0">
              <a:solidFill>
                <a:srgbClr val="36434C"/>
              </a:solidFill>
              <a:ea typeface="ＭＳ Ｐゴシック" pitchFamily="-109" charset="-128"/>
            </a:endParaRPr>
          </a:p>
          <a:p>
            <a:pPr>
              <a:defRPr/>
            </a:pPr>
            <a:r>
              <a:rPr lang="en-US" sz="2400" dirty="0">
                <a:solidFill>
                  <a:srgbClr val="36434C"/>
                </a:solidFill>
                <a:ea typeface="ＭＳ Ｐゴシック" pitchFamily="-109" charset="-128"/>
              </a:rPr>
              <a:t>If not certified as eligible for the tax credit, you’ll be notified</a:t>
            </a:r>
            <a:endParaRPr lang="en-US" sz="2400" dirty="0">
              <a:ea typeface="ＭＳ Ｐゴシック" pitchFamily="-109" charset="-128"/>
            </a:endParaRPr>
          </a:p>
        </p:txBody>
      </p:sp>
      <p:sp>
        <p:nvSpPr>
          <p:cNvPr id="18436" name="Slide Number Placeholder 3">
            <a:extLst>
              <a:ext uri="{FF2B5EF4-FFF2-40B4-BE49-F238E27FC236}">
                <a16:creationId xmlns:a16="http://schemas.microsoft.com/office/drawing/2014/main" id="{1CC8B86B-C3AE-40C2-8AFB-067BA26A55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5F0DB695-7F06-4CD9-A3CC-09D9A1DAF392}" type="slidenum">
              <a:rPr lang="en-US" altLang="en-US" sz="1200">
                <a:solidFill>
                  <a:srgbClr val="898989"/>
                </a:solidFill>
                <a:latin typeface="Calibri" panose="020F0502020204030204" pitchFamily="34" charset="0"/>
              </a:rPr>
              <a:pPr>
                <a:spcBef>
                  <a:spcPct val="0"/>
                </a:spcBef>
                <a:buClrTx/>
                <a:buFontTx/>
                <a:buNone/>
              </a:pPr>
              <a:t>14</a:t>
            </a:fld>
            <a:endParaRPr lang="en-US" altLang="en-US" sz="1200" dirty="0">
              <a:solidFill>
                <a:srgbClr val="898989"/>
              </a:solidFill>
              <a:latin typeface="Calibri" panose="020F0502020204030204" pitchFamily="34" charset="0"/>
            </a:endParaRPr>
          </a:p>
        </p:txBody>
      </p:sp>
      <p:pic>
        <p:nvPicPr>
          <p:cNvPr id="7" name="Picture 4" descr="http://www.trianglemoneyguide.com/wp-content/uploads/2012/09/6StepProcess-300x295.png">
            <a:extLst>
              <a:ext uri="{FF2B5EF4-FFF2-40B4-BE49-F238E27FC236}">
                <a16:creationId xmlns:a16="http://schemas.microsoft.com/office/drawing/2014/main" id="{00181F04-E119-4AF4-9B1C-F5853B51D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5F73EB50-955D-4C43-B80C-7F8035CCD41C}"/>
              </a:ext>
            </a:extLst>
          </p:cNvPr>
          <p:cNvGrpSpPr/>
          <p:nvPr/>
        </p:nvGrpSpPr>
        <p:grpSpPr>
          <a:xfrm>
            <a:off x="0" y="5676522"/>
            <a:ext cx="2562131" cy="1181477"/>
            <a:chOff x="0" y="4882393"/>
            <a:chExt cx="3699545" cy="1975607"/>
          </a:xfrm>
        </p:grpSpPr>
        <p:sp>
          <p:nvSpPr>
            <p:cNvPr id="15" name="Right Triangle 14">
              <a:extLst>
                <a:ext uri="{FF2B5EF4-FFF2-40B4-BE49-F238E27FC236}">
                  <a16:creationId xmlns:a16="http://schemas.microsoft.com/office/drawing/2014/main" id="{7A165FB9-56D5-425D-8E21-ADD44D2720A0}"/>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E561717-857A-4103-B393-7FE27D7ABA4D}"/>
                </a:ext>
              </a:extLst>
            </p:cNvPr>
            <p:cNvGrpSpPr/>
            <p:nvPr/>
          </p:nvGrpSpPr>
          <p:grpSpPr>
            <a:xfrm>
              <a:off x="131466" y="6093359"/>
              <a:ext cx="2351675" cy="679751"/>
              <a:chOff x="226574" y="6107573"/>
              <a:chExt cx="2435565" cy="679751"/>
            </a:xfrm>
          </p:grpSpPr>
          <p:pic>
            <p:nvPicPr>
              <p:cNvPr id="17" name="Picture 16" descr="A black sign with white text&#10;&#10;Description automatically generated">
                <a:extLst>
                  <a:ext uri="{FF2B5EF4-FFF2-40B4-BE49-F238E27FC236}">
                    <a16:creationId xmlns:a16="http://schemas.microsoft.com/office/drawing/2014/main" id="{F0AA87DC-FDFE-4E46-BE1A-95B94C73A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8" name="Picture 17">
                <a:extLst>
                  <a:ext uri="{FF2B5EF4-FFF2-40B4-BE49-F238E27FC236}">
                    <a16:creationId xmlns:a16="http://schemas.microsoft.com/office/drawing/2014/main" id="{8E12B098-91D5-4364-934A-7D830DDA44B1}"/>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9" name="Picture 18">
                <a:extLst>
                  <a:ext uri="{FF2B5EF4-FFF2-40B4-BE49-F238E27FC236}">
                    <a16:creationId xmlns:a16="http://schemas.microsoft.com/office/drawing/2014/main" id="{10E0BDCE-4E5E-48CB-A2DA-A372DD45FA2E}"/>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0" name="Picture 19" descr="Logo, company name&#10;&#10;Description automatically generated">
            <a:extLst>
              <a:ext uri="{FF2B5EF4-FFF2-40B4-BE49-F238E27FC236}">
                <a16:creationId xmlns:a16="http://schemas.microsoft.com/office/drawing/2014/main" id="{235DE974-FBB4-4C89-B01C-0CB0D59A1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32E47-D7AA-478A-A2E6-9678A7C58EA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37613"/>
          <a:stretch/>
        </p:blipFill>
        <p:spPr>
          <a:xfrm rot="21404050">
            <a:off x="6521225" y="1328612"/>
            <a:ext cx="4171769" cy="336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Form 5884 Instructions: How to Fill Out and File Form 5884 - NerdWallet">
            <a:extLst>
              <a:ext uri="{FF2B5EF4-FFF2-40B4-BE49-F238E27FC236}">
                <a16:creationId xmlns:a16="http://schemas.microsoft.com/office/drawing/2014/main" id="{BB22723C-47D6-4C55-B437-BFF0E1BF89C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923871">
            <a:off x="6471587" y="2726845"/>
            <a:ext cx="4416851" cy="3321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9458" name="Title 1">
            <a:extLst>
              <a:ext uri="{FF2B5EF4-FFF2-40B4-BE49-F238E27FC236}">
                <a16:creationId xmlns:a16="http://schemas.microsoft.com/office/drawing/2014/main" id="{D49F2099-C66A-4FF2-B6DA-FA838DA86C39}"/>
              </a:ext>
            </a:extLst>
          </p:cNvPr>
          <p:cNvSpPr>
            <a:spLocks noGrp="1"/>
          </p:cNvSpPr>
          <p:nvPr>
            <p:ph type="title"/>
          </p:nvPr>
        </p:nvSpPr>
        <p:spPr>
          <a:xfrm>
            <a:off x="2133600" y="-17465"/>
            <a:ext cx="9362630" cy="1325563"/>
          </a:xfrm>
        </p:spPr>
        <p:txBody>
          <a:bodyPr>
            <a:normAutofit/>
          </a:bodyPr>
          <a:lstStyle/>
          <a:p>
            <a:r>
              <a:rPr lang="en-US" altLang="en-US" sz="3200" b="1" dirty="0">
                <a:solidFill>
                  <a:srgbClr val="032459"/>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Step 6:  Submit to IRS </a:t>
            </a:r>
          </a:p>
        </p:txBody>
      </p:sp>
      <p:pic>
        <p:nvPicPr>
          <p:cNvPr id="7" name="Picture 4" descr="http://www.trianglemoneyguide.com/wp-content/uploads/2012/09/6StepProcess-300x295.png">
            <a:extLst>
              <a:ext uri="{FF2B5EF4-FFF2-40B4-BE49-F238E27FC236}">
                <a16:creationId xmlns:a16="http://schemas.microsoft.com/office/drawing/2014/main" id="{E8D7E209-81F7-43C8-BBBE-5411D9D6A2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7729A063-0671-4430-9619-A3B38DD73BAB}"/>
              </a:ext>
            </a:extLst>
          </p:cNvPr>
          <p:cNvGrpSpPr/>
          <p:nvPr/>
        </p:nvGrpSpPr>
        <p:grpSpPr>
          <a:xfrm>
            <a:off x="0" y="5676522"/>
            <a:ext cx="2562131" cy="1181477"/>
            <a:chOff x="0" y="4882393"/>
            <a:chExt cx="3699545" cy="1975607"/>
          </a:xfrm>
        </p:grpSpPr>
        <p:sp>
          <p:nvSpPr>
            <p:cNvPr id="15" name="Right Triangle 14">
              <a:extLst>
                <a:ext uri="{FF2B5EF4-FFF2-40B4-BE49-F238E27FC236}">
                  <a16:creationId xmlns:a16="http://schemas.microsoft.com/office/drawing/2014/main" id="{10A2B456-58F0-4D1A-A620-F604DA0F57E2}"/>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DE93A52-037C-4141-A68A-6A6444603608}"/>
                </a:ext>
              </a:extLst>
            </p:cNvPr>
            <p:cNvGrpSpPr/>
            <p:nvPr/>
          </p:nvGrpSpPr>
          <p:grpSpPr>
            <a:xfrm>
              <a:off x="131466" y="6093359"/>
              <a:ext cx="2351675" cy="679751"/>
              <a:chOff x="226574" y="6107573"/>
              <a:chExt cx="2435565" cy="679751"/>
            </a:xfrm>
          </p:grpSpPr>
          <p:pic>
            <p:nvPicPr>
              <p:cNvPr id="17" name="Picture 16" descr="A black sign with white text&#10;&#10;Description automatically generated">
                <a:extLst>
                  <a:ext uri="{FF2B5EF4-FFF2-40B4-BE49-F238E27FC236}">
                    <a16:creationId xmlns:a16="http://schemas.microsoft.com/office/drawing/2014/main" id="{FC11A29A-D2DA-47EC-8FEB-A05C4F593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8" name="Picture 17">
                <a:extLst>
                  <a:ext uri="{FF2B5EF4-FFF2-40B4-BE49-F238E27FC236}">
                    <a16:creationId xmlns:a16="http://schemas.microsoft.com/office/drawing/2014/main" id="{90BF1DEB-1E4C-41A2-9263-5E5AFAD25A72}"/>
                  </a:ext>
                </a:extLst>
              </p:cNvPr>
              <p:cNvPicPr>
                <a:picLocks noChangeAspect="1"/>
              </p:cNvPicPr>
              <p:nvPr/>
            </p:nvPicPr>
            <p:blipFill rotWithShape="1">
              <a:blip r:embed="rId8">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9" name="Picture 18">
                <a:extLst>
                  <a:ext uri="{FF2B5EF4-FFF2-40B4-BE49-F238E27FC236}">
                    <a16:creationId xmlns:a16="http://schemas.microsoft.com/office/drawing/2014/main" id="{43CF8A64-9399-402D-BE72-248DF9263B4C}"/>
                  </a:ext>
                </a:extLst>
              </p:cNvPr>
              <p:cNvPicPr>
                <a:picLocks noChangeAspect="1"/>
              </p:cNvPicPr>
              <p:nvPr/>
            </p:nvPicPr>
            <p:blipFill rotWithShape="1">
              <a:blip r:embed="rId8">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0" name="Picture 19" descr="Logo, company name&#10;&#10;Description automatically generated">
            <a:extLst>
              <a:ext uri="{FF2B5EF4-FFF2-40B4-BE49-F238E27FC236}">
                <a16:creationId xmlns:a16="http://schemas.microsoft.com/office/drawing/2014/main" id="{07A9E345-A119-40F4-935E-32C608C453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4" name="Content Placeholder 3">
            <a:extLst>
              <a:ext uri="{FF2B5EF4-FFF2-40B4-BE49-F238E27FC236}">
                <a16:creationId xmlns:a16="http://schemas.microsoft.com/office/drawing/2014/main" id="{AD4DCFF1-5077-4F98-A1A5-822D33C095FA}"/>
              </a:ext>
            </a:extLst>
          </p:cNvPr>
          <p:cNvSpPr>
            <a:spLocks noGrp="1"/>
          </p:cNvSpPr>
          <p:nvPr>
            <p:ph idx="1"/>
          </p:nvPr>
        </p:nvSpPr>
        <p:spPr>
          <a:xfrm>
            <a:off x="1271576" y="2394871"/>
            <a:ext cx="4886245" cy="1252077"/>
          </a:xfrm>
        </p:spPr>
        <p:txBody>
          <a:bodyPr>
            <a:normAutofit/>
          </a:bodyPr>
          <a:lstStyle/>
          <a:p>
            <a:pPr marL="0" indent="0" algn="ctr">
              <a:buNone/>
            </a:pPr>
            <a:r>
              <a:rPr lang="en-US" sz="3200" b="1" dirty="0">
                <a:solidFill>
                  <a:schemeClr val="accent1"/>
                </a:solidFill>
                <a:effectLst>
                  <a:outerShdw blurRad="38100" dist="38100" dir="2700000" algn="tl">
                    <a:srgbClr val="000000">
                      <a:alpha val="43137"/>
                    </a:srgbClr>
                  </a:outerShdw>
                </a:effectLst>
              </a:rPr>
              <a:t>Employer claims credit on their income tax return</a:t>
            </a:r>
          </a:p>
          <a:p>
            <a:pPr marL="0" indent="0">
              <a:buNone/>
            </a:pPr>
            <a:endParaRPr lang="en-US" sz="3200" b="1" dirty="0">
              <a:solidFill>
                <a:srgbClr val="032459"/>
              </a:solidFill>
              <a:effectLst>
                <a:outerShdw blurRad="38100" dist="38100" dir="2700000" algn="tl">
                  <a:srgbClr val="000000">
                    <a:alpha val="43137"/>
                  </a:srgbClr>
                </a:outerShdw>
              </a:effectLst>
            </a:endParaRPr>
          </a:p>
          <a:p>
            <a:pPr marL="0" indent="0">
              <a:buNone/>
            </a:pPr>
            <a:endParaRPr lang="en-US" sz="3200" b="1" dirty="0">
              <a:solidFill>
                <a:schemeClr val="accent1"/>
              </a:solidFill>
            </a:endParaRPr>
          </a:p>
        </p:txBody>
      </p:sp>
      <p:sp>
        <p:nvSpPr>
          <p:cNvPr id="21" name="Content Placeholder 3">
            <a:extLst>
              <a:ext uri="{FF2B5EF4-FFF2-40B4-BE49-F238E27FC236}">
                <a16:creationId xmlns:a16="http://schemas.microsoft.com/office/drawing/2014/main" id="{3F07BDA1-FC30-4E2B-A0A3-410E345571CF}"/>
              </a:ext>
            </a:extLst>
          </p:cNvPr>
          <p:cNvSpPr txBox="1">
            <a:spLocks/>
          </p:cNvSpPr>
          <p:nvPr/>
        </p:nvSpPr>
        <p:spPr>
          <a:xfrm>
            <a:off x="1209755" y="3924523"/>
            <a:ext cx="4702244" cy="16496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2400" b="1" dirty="0">
                <a:solidFill>
                  <a:srgbClr val="032459"/>
                </a:solidFill>
              </a:rPr>
              <a:t>The credit is first figured on </a:t>
            </a:r>
            <a:r>
              <a:rPr lang="en-US" sz="2400" b="1" dirty="0">
                <a:solidFill>
                  <a:schemeClr val="accent1"/>
                </a:solidFill>
                <a:hlinkClick r:id="rId10">
                  <a:extLst>
                    <a:ext uri="{A12FA001-AC4F-418D-AE19-62706E023703}">
                      <ahyp:hlinkClr xmlns:ahyp="http://schemas.microsoft.com/office/drawing/2018/hyperlinkcolor" val="tx"/>
                    </a:ext>
                  </a:extLst>
                </a:hlinkClick>
              </a:rPr>
              <a:t>IRS Form 5884 </a:t>
            </a:r>
            <a:r>
              <a:rPr lang="en-US" sz="2400" b="1" dirty="0">
                <a:solidFill>
                  <a:srgbClr val="032459"/>
                </a:solidFill>
              </a:rPr>
              <a:t>and then becomes a part of the general business credit claimed on </a:t>
            </a:r>
            <a:r>
              <a:rPr lang="en-US" sz="2400" b="1" dirty="0">
                <a:solidFill>
                  <a:schemeClr val="accent1"/>
                </a:solidFill>
                <a:hlinkClick r:id="rId11">
                  <a:extLst>
                    <a:ext uri="{A12FA001-AC4F-418D-AE19-62706E023703}">
                      <ahyp:hlinkClr xmlns:ahyp="http://schemas.microsoft.com/office/drawing/2018/hyperlinkcolor" val="tx"/>
                    </a:ext>
                  </a:extLst>
                </a:hlinkClick>
              </a:rPr>
              <a:t>IRS Form 3800</a:t>
            </a:r>
            <a:endParaRPr lang="en-US" sz="2400" b="1" dirty="0">
              <a:solidFill>
                <a:schemeClr val="accent1"/>
              </a:solidFill>
            </a:endParaRPr>
          </a:p>
          <a:p>
            <a:pPr marL="0" indent="0">
              <a:lnSpc>
                <a:spcPct val="110000"/>
              </a:lnSpc>
              <a:buFont typeface="Arial" panose="020B0604020202020204" pitchFamily="34" charset="0"/>
              <a:buNone/>
            </a:pPr>
            <a:endParaRPr lang="en-US" sz="2400" b="1" dirty="0">
              <a:solidFill>
                <a:schemeClr val="accent1"/>
              </a:solidFill>
            </a:endParaRPr>
          </a:p>
        </p:txBody>
      </p:sp>
      <p:sp>
        <p:nvSpPr>
          <p:cNvPr id="22" name="Slide Number Placeholder 3">
            <a:extLst>
              <a:ext uri="{FF2B5EF4-FFF2-40B4-BE49-F238E27FC236}">
                <a16:creationId xmlns:a16="http://schemas.microsoft.com/office/drawing/2014/main" id="{97E1F198-8814-44EA-ACB2-4FB545430AE7}"/>
              </a:ext>
            </a:extLst>
          </p:cNvPr>
          <p:cNvSpPr>
            <a:spLocks noGrp="1"/>
          </p:cNvSpPr>
          <p:nvPr>
            <p:ph type="sldNum" sz="quarter" idx="12"/>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5F0DB695-7F06-4CD9-A3CC-09D9A1DAF392}" type="slidenum">
              <a:rPr lang="en-US" altLang="en-US" sz="1200">
                <a:solidFill>
                  <a:srgbClr val="898989"/>
                </a:solidFill>
                <a:latin typeface="Calibri" panose="020F0502020204030204" pitchFamily="34" charset="0"/>
              </a:rPr>
              <a:pPr>
                <a:spcBef>
                  <a:spcPct val="0"/>
                </a:spcBef>
                <a:buClrTx/>
                <a:buFontTx/>
                <a:buNone/>
              </a:pPr>
              <a:t>15</a:t>
            </a:fld>
            <a:endParaRPr lang="en-US" alt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311540056"/>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en and a piece of paper&#10;&#10;Description automatically generated with low confidence">
            <a:extLst>
              <a:ext uri="{FF2B5EF4-FFF2-40B4-BE49-F238E27FC236}">
                <a16:creationId xmlns:a16="http://schemas.microsoft.com/office/drawing/2014/main" id="{4BAC4D96-8F60-44F7-BFB6-8B45F85F31C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92405" y="0"/>
            <a:ext cx="13504985" cy="7596554"/>
          </a:xfrm>
          <a:prstGeom prst="rect">
            <a:avLst/>
          </a:prstGeom>
        </p:spPr>
      </p:pic>
      <p:sp>
        <p:nvSpPr>
          <p:cNvPr id="20482" name="Title 1">
            <a:extLst>
              <a:ext uri="{FF2B5EF4-FFF2-40B4-BE49-F238E27FC236}">
                <a16:creationId xmlns:a16="http://schemas.microsoft.com/office/drawing/2014/main" id="{EC7C300E-C13A-4122-A818-61817417F11D}"/>
              </a:ext>
            </a:extLst>
          </p:cNvPr>
          <p:cNvSpPr>
            <a:spLocks noGrp="1"/>
          </p:cNvSpPr>
          <p:nvPr>
            <p:ph type="title"/>
          </p:nvPr>
        </p:nvSpPr>
        <p:spPr>
          <a:xfrm>
            <a:off x="2929096" y="1024656"/>
            <a:ext cx="5034224" cy="654819"/>
          </a:xfrm>
        </p:spPr>
        <p:txBody>
          <a:bodyPr>
            <a:normAutofit fontScale="90000"/>
          </a:bodyPr>
          <a:lstStyle/>
          <a:p>
            <a:pPr algn="ctr"/>
            <a:r>
              <a:rPr lang="en-US" altLang="en-US" sz="6600" dirty="0">
                <a:solidFill>
                  <a:srgbClr val="409B35"/>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sz="3600" b="1"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Let’s Recap WOTC</a:t>
            </a:r>
          </a:p>
        </p:txBody>
      </p:sp>
      <p:sp>
        <p:nvSpPr>
          <p:cNvPr id="20483" name="Content Placeholder 2">
            <a:extLst>
              <a:ext uri="{FF2B5EF4-FFF2-40B4-BE49-F238E27FC236}">
                <a16:creationId xmlns:a16="http://schemas.microsoft.com/office/drawing/2014/main" id="{41A81D1A-032D-4564-BBEE-DE4C922A1DAF}"/>
              </a:ext>
            </a:extLst>
          </p:cNvPr>
          <p:cNvSpPr>
            <a:spLocks noGrp="1"/>
          </p:cNvSpPr>
          <p:nvPr>
            <p:ph idx="1"/>
          </p:nvPr>
        </p:nvSpPr>
        <p:spPr>
          <a:xfrm>
            <a:off x="2974314" y="2194901"/>
            <a:ext cx="4943788" cy="3206752"/>
          </a:xfrm>
        </p:spPr>
        <p:txBody>
          <a:bodyPr>
            <a:normAutofit/>
          </a:bodyPr>
          <a:lstStyle/>
          <a:p>
            <a:r>
              <a:rPr lang="en-US" altLang="en-US" sz="1800" dirty="0">
                <a:solidFill>
                  <a:schemeClr val="tx2"/>
                </a:solidFill>
                <a:latin typeface="Calibri" panose="020F0502020204030204" pitchFamily="34" charset="0"/>
                <a:ea typeface="ＭＳ Ｐゴシック" panose="020B0600070205080204" pitchFamily="34" charset="-128"/>
                <a:cs typeface="Calibri" panose="020F0502020204030204" pitchFamily="34" charset="0"/>
              </a:rPr>
              <a:t>Register your company for a Louisiana WOTC online account at </a:t>
            </a:r>
            <a:r>
              <a:rPr lang="en-US" altLang="en-US" sz="1800" b="1" dirty="0">
                <a:solidFill>
                  <a:schemeClr val="tx2"/>
                </a:solidFill>
                <a:latin typeface="Calibri" panose="020F0502020204030204" pitchFamily="34" charset="0"/>
                <a:ea typeface="ＭＳ Ｐゴシック" panose="020B0600070205080204" pitchFamily="34" charset="-128"/>
                <a:cs typeface="Calibri" panose="020F0502020204030204" pitchFamily="34" charset="0"/>
                <a:hlinkClick r:id="rId3"/>
              </a:rPr>
              <a:t>https://www.laworks.net/wotc</a:t>
            </a:r>
            <a:endParaRPr lang="en-US" altLang="en-US" sz="1800" b="1" dirty="0">
              <a:solidFill>
                <a:schemeClr val="tx2"/>
              </a:solidFill>
              <a:latin typeface="Calibri" panose="020F0502020204030204" pitchFamily="34" charset="0"/>
              <a:ea typeface="ＭＳ Ｐゴシック" panose="020B0600070205080204" pitchFamily="34" charset="-128"/>
              <a:cs typeface="Calibri" panose="020F0502020204030204" pitchFamily="34" charset="0"/>
            </a:endParaRPr>
          </a:p>
          <a:p>
            <a:r>
              <a:rPr lang="en-US" altLang="en-US" sz="1800" dirty="0">
                <a:solidFill>
                  <a:schemeClr val="tx2"/>
                </a:solidFill>
                <a:latin typeface="Calibri" panose="020F0502020204030204" pitchFamily="34" charset="0"/>
                <a:ea typeface="ＭＳ Ｐゴシック" panose="020B0600070205080204" pitchFamily="34" charset="-128"/>
                <a:cs typeface="Calibri" panose="020F0502020204030204" pitchFamily="34" charset="0"/>
              </a:rPr>
              <a:t>Have new hires complete </a:t>
            </a:r>
            <a:r>
              <a:rPr lang="en-US" altLang="en-US" sz="1800" b="1" dirty="0">
                <a:solidFill>
                  <a:schemeClr val="tx2"/>
                </a:solidFill>
                <a:latin typeface="Calibri" panose="020F0502020204030204" pitchFamily="34" charset="0"/>
                <a:ea typeface="ＭＳ Ｐゴシック" panose="020B0600070205080204" pitchFamily="34" charset="-128"/>
                <a:cs typeface="Calibri" panose="020F0502020204030204" pitchFamily="34" charset="0"/>
                <a:hlinkClick r:id="rId4"/>
              </a:rPr>
              <a:t>Forms 8850 </a:t>
            </a:r>
            <a:r>
              <a:rPr lang="en-US" altLang="en-US" sz="1800" dirty="0">
                <a:solidFill>
                  <a:schemeClr val="tx2"/>
                </a:solidFill>
                <a:latin typeface="Calibri" panose="020F0502020204030204" pitchFamily="34" charset="0"/>
                <a:ea typeface="ＭＳ Ｐゴシック" panose="020B0600070205080204" pitchFamily="34" charset="-128"/>
                <a:cs typeface="Calibri" panose="020F0502020204030204" pitchFamily="34" charset="0"/>
              </a:rPr>
              <a:t>and </a:t>
            </a:r>
            <a:r>
              <a:rPr lang="en-US" altLang="en-US" sz="1800" b="1" dirty="0">
                <a:solidFill>
                  <a:schemeClr val="tx2"/>
                </a:solidFill>
                <a:latin typeface="Calibri" panose="020F0502020204030204" pitchFamily="34" charset="0"/>
                <a:ea typeface="ＭＳ Ｐゴシック" panose="020B0600070205080204" pitchFamily="34" charset="-128"/>
                <a:cs typeface="Calibri" panose="020F0502020204030204" pitchFamily="34" charset="0"/>
                <a:hlinkClick r:id="rId5"/>
              </a:rPr>
              <a:t>9061</a:t>
            </a:r>
            <a:endParaRPr lang="en-US" altLang="en-US" sz="1800" b="1" dirty="0">
              <a:solidFill>
                <a:schemeClr val="tx2"/>
              </a:solidFill>
              <a:latin typeface="Calibri" panose="020F0502020204030204" pitchFamily="34" charset="0"/>
              <a:ea typeface="ＭＳ Ｐゴシック" panose="020B0600070205080204" pitchFamily="34" charset="-128"/>
              <a:cs typeface="Calibri" panose="020F0502020204030204" pitchFamily="34" charset="0"/>
            </a:endParaRPr>
          </a:p>
          <a:p>
            <a:r>
              <a:rPr lang="en-US" altLang="en-US" sz="1800" dirty="0">
                <a:solidFill>
                  <a:schemeClr val="tx2"/>
                </a:solidFill>
                <a:latin typeface="Calibri" panose="020F0502020204030204" pitchFamily="34" charset="0"/>
                <a:ea typeface="ＭＳ Ｐゴシック" panose="020B0600070205080204" pitchFamily="34" charset="-128"/>
                <a:cs typeface="Calibri" panose="020F0502020204030204" pitchFamily="34" charset="0"/>
              </a:rPr>
              <a:t>Upload new employee information (from the 8850 and 9061) to the state WOTC online system at the same time as you enter New Hire Reporting (this is done at 20 days which will ensure you meet the </a:t>
            </a:r>
            <a:r>
              <a:rPr lang="en-US" altLang="en-US" sz="1800" dirty="0">
                <a:solidFill>
                  <a:schemeClr val="accent1"/>
                </a:solidFill>
                <a:latin typeface="Calibri" panose="020F0502020204030204" pitchFamily="34" charset="0"/>
                <a:ea typeface="ＭＳ Ｐゴシック" panose="020B0600070205080204" pitchFamily="34" charset="-128"/>
                <a:cs typeface="Calibri" panose="020F0502020204030204" pitchFamily="34" charset="0"/>
              </a:rPr>
              <a:t>28</a:t>
            </a:r>
            <a:r>
              <a:rPr lang="en-US" altLang="en-US" sz="1800" dirty="0">
                <a:solidFill>
                  <a:schemeClr val="tx2"/>
                </a:solidFill>
                <a:latin typeface="Calibri" panose="020F0502020204030204" pitchFamily="34" charset="0"/>
                <a:ea typeface="ＭＳ Ｐゴシック" panose="020B0600070205080204" pitchFamily="34" charset="-128"/>
                <a:cs typeface="Calibri" panose="020F0502020204030204" pitchFamily="34" charset="0"/>
              </a:rPr>
              <a:t> day deadline for WOTC)</a:t>
            </a:r>
          </a:p>
        </p:txBody>
      </p:sp>
      <p:sp>
        <p:nvSpPr>
          <p:cNvPr id="20484" name="Slide Number Placeholder 3">
            <a:extLst>
              <a:ext uri="{FF2B5EF4-FFF2-40B4-BE49-F238E27FC236}">
                <a16:creationId xmlns:a16="http://schemas.microsoft.com/office/drawing/2014/main" id="{7199641D-FAEC-4E5E-B7BE-0A8B453DD6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3BCD6E69-8508-4118-BA33-0714AF809137}" type="slidenum">
              <a:rPr lang="en-US" altLang="en-US" sz="1200">
                <a:solidFill>
                  <a:srgbClr val="898989"/>
                </a:solidFill>
                <a:latin typeface="Calibri" panose="020F0502020204030204" pitchFamily="34" charset="0"/>
              </a:rPr>
              <a:pPr>
                <a:spcBef>
                  <a:spcPct val="0"/>
                </a:spcBef>
                <a:buClrTx/>
                <a:buFontTx/>
                <a:buNone/>
              </a:pPr>
              <a:t>16</a:t>
            </a:fld>
            <a:endParaRPr lang="en-US" altLang="en-US" sz="1200" dirty="0">
              <a:solidFill>
                <a:srgbClr val="898989"/>
              </a:solidFill>
              <a:latin typeface="Calibri" panose="020F0502020204030204" pitchFamily="34" charset="0"/>
            </a:endParaRPr>
          </a:p>
        </p:txBody>
      </p:sp>
      <p:sp>
        <p:nvSpPr>
          <p:cNvPr id="6" name="Rounded Rectangle 5">
            <a:extLst>
              <a:ext uri="{FF2B5EF4-FFF2-40B4-BE49-F238E27FC236}">
                <a16:creationId xmlns:a16="http://schemas.microsoft.com/office/drawing/2014/main" id="{DEAD85AA-CE9D-4D8D-91BE-40AA9FA0CDD5}"/>
              </a:ext>
            </a:extLst>
          </p:cNvPr>
          <p:cNvSpPr/>
          <p:nvPr/>
        </p:nvSpPr>
        <p:spPr>
          <a:xfrm>
            <a:off x="3481724" y="5417390"/>
            <a:ext cx="3928968" cy="768843"/>
          </a:xfrm>
          <a:prstGeom prst="roundRect">
            <a:avLst/>
          </a:prstGeom>
          <a:solidFill>
            <a:schemeClr val="accent1"/>
          </a:solid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dirty="0">
                <a:solidFill>
                  <a:schemeClr val="bg1"/>
                </a:solidFill>
                <a:effectLst>
                  <a:outerShdw blurRad="38100" dist="38100" dir="2700000" algn="tl">
                    <a:srgbClr val="000000">
                      <a:alpha val="43137"/>
                    </a:srgbClr>
                  </a:outerShdw>
                </a:effectLst>
              </a:rPr>
              <a:t>Make</a:t>
            </a:r>
            <a:r>
              <a:rPr lang="en-US" b="1" dirty="0">
                <a:solidFill>
                  <a:schemeClr val="bg1"/>
                </a:solidFill>
                <a:effectLst>
                  <a:outerShdw blurRad="38100" dist="38100" dir="2700000" algn="tl">
                    <a:srgbClr val="000000">
                      <a:alpha val="43137"/>
                    </a:srgbClr>
                  </a:outerShdw>
                </a:effectLst>
              </a:rPr>
              <a:t> IRS Form 8850 </a:t>
            </a:r>
            <a:r>
              <a:rPr lang="en-US" dirty="0">
                <a:solidFill>
                  <a:schemeClr val="bg1"/>
                </a:solidFill>
                <a:effectLst>
                  <a:outerShdw blurRad="38100" dist="38100" dir="2700000" algn="tl">
                    <a:srgbClr val="000000">
                      <a:alpha val="43137"/>
                    </a:srgbClr>
                  </a:outerShdw>
                </a:effectLst>
              </a:rPr>
              <a:t>and</a:t>
            </a:r>
            <a:r>
              <a:rPr lang="en-US" b="1" dirty="0">
                <a:solidFill>
                  <a:schemeClr val="bg1"/>
                </a:solidFill>
                <a:effectLst>
                  <a:outerShdw blurRad="38100" dist="38100" dir="2700000" algn="tl">
                    <a:srgbClr val="000000">
                      <a:alpha val="43137"/>
                    </a:srgbClr>
                  </a:outerShdw>
                </a:effectLst>
              </a:rPr>
              <a:t> ETA Form 9061 </a:t>
            </a:r>
            <a:r>
              <a:rPr lang="en-US" dirty="0">
                <a:solidFill>
                  <a:schemeClr val="bg1"/>
                </a:solidFill>
                <a:effectLst>
                  <a:outerShdw blurRad="38100" dist="38100" dir="2700000" algn="tl">
                    <a:srgbClr val="000000">
                      <a:alpha val="43137"/>
                    </a:srgbClr>
                  </a:outerShdw>
                </a:effectLst>
              </a:rPr>
              <a:t>in your regular hiring packet</a:t>
            </a:r>
          </a:p>
        </p:txBody>
      </p:sp>
      <p:grpSp>
        <p:nvGrpSpPr>
          <p:cNvPr id="14" name="Group 13">
            <a:extLst>
              <a:ext uri="{FF2B5EF4-FFF2-40B4-BE49-F238E27FC236}">
                <a16:creationId xmlns:a16="http://schemas.microsoft.com/office/drawing/2014/main" id="{03A9736C-02EB-4DDB-B9D7-063D7EDFD9E5}"/>
              </a:ext>
            </a:extLst>
          </p:cNvPr>
          <p:cNvGrpSpPr/>
          <p:nvPr/>
        </p:nvGrpSpPr>
        <p:grpSpPr>
          <a:xfrm>
            <a:off x="0" y="5676522"/>
            <a:ext cx="2562131" cy="1181477"/>
            <a:chOff x="0" y="4882393"/>
            <a:chExt cx="3699545" cy="1975607"/>
          </a:xfrm>
        </p:grpSpPr>
        <p:sp>
          <p:nvSpPr>
            <p:cNvPr id="15" name="Right Triangle 14">
              <a:extLst>
                <a:ext uri="{FF2B5EF4-FFF2-40B4-BE49-F238E27FC236}">
                  <a16:creationId xmlns:a16="http://schemas.microsoft.com/office/drawing/2014/main" id="{B347A024-4C55-46CC-A6EF-AF8B8758965B}"/>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80ECE9B-7AB7-4149-85A2-4150193DA514}"/>
                </a:ext>
              </a:extLst>
            </p:cNvPr>
            <p:cNvGrpSpPr/>
            <p:nvPr/>
          </p:nvGrpSpPr>
          <p:grpSpPr>
            <a:xfrm>
              <a:off x="131466" y="6093359"/>
              <a:ext cx="2351675" cy="679751"/>
              <a:chOff x="226574" y="6107573"/>
              <a:chExt cx="2435565" cy="679751"/>
            </a:xfrm>
          </p:grpSpPr>
          <p:pic>
            <p:nvPicPr>
              <p:cNvPr id="17" name="Picture 16" descr="A black sign with white text&#10;&#10;Description automatically generated">
                <a:extLst>
                  <a:ext uri="{FF2B5EF4-FFF2-40B4-BE49-F238E27FC236}">
                    <a16:creationId xmlns:a16="http://schemas.microsoft.com/office/drawing/2014/main" id="{25D20E1E-0E29-4D13-A066-8A06C54CD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8" name="Picture 17">
                <a:extLst>
                  <a:ext uri="{FF2B5EF4-FFF2-40B4-BE49-F238E27FC236}">
                    <a16:creationId xmlns:a16="http://schemas.microsoft.com/office/drawing/2014/main" id="{40E33B26-2D9E-4500-B563-A0BE83A22D9E}"/>
                  </a:ext>
                </a:extLst>
              </p:cNvPr>
              <p:cNvPicPr>
                <a:picLocks noChangeAspect="1"/>
              </p:cNvPicPr>
              <p:nvPr/>
            </p:nvPicPr>
            <p:blipFill rotWithShape="1">
              <a:blip r:embed="rId7">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9" name="Picture 18">
                <a:extLst>
                  <a:ext uri="{FF2B5EF4-FFF2-40B4-BE49-F238E27FC236}">
                    <a16:creationId xmlns:a16="http://schemas.microsoft.com/office/drawing/2014/main" id="{7B8A8852-E40D-41B9-A0C5-3EBE6B3EC65F}"/>
                  </a:ext>
                </a:extLst>
              </p:cNvPr>
              <p:cNvPicPr>
                <a:picLocks noChangeAspect="1"/>
              </p:cNvPicPr>
              <p:nvPr/>
            </p:nvPicPr>
            <p:blipFill rotWithShape="1">
              <a:blip r:embed="rId7">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0" name="Picture 19" descr="Logo, company name&#10;&#10;Description automatically generated">
            <a:extLst>
              <a:ext uri="{FF2B5EF4-FFF2-40B4-BE49-F238E27FC236}">
                <a16:creationId xmlns:a16="http://schemas.microsoft.com/office/drawing/2014/main" id="{BA5B9CF7-3236-4807-BFBC-10E3C1E2A6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pic>
        <p:nvPicPr>
          <p:cNvPr id="7" name="Picture 4" descr="http://www.trianglemoneyguide.com/wp-content/uploads/2012/09/6StepProcess-300x295.png">
            <a:extLst>
              <a:ext uri="{FF2B5EF4-FFF2-40B4-BE49-F238E27FC236}">
                <a16:creationId xmlns:a16="http://schemas.microsoft.com/office/drawing/2014/main" id="{C3095F38-6ED3-4502-B989-367C4A3F1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716088"/>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monitor on a desk&#10;&#10;Description automatically generated with medium confidence">
            <a:extLst>
              <a:ext uri="{FF2B5EF4-FFF2-40B4-BE49-F238E27FC236}">
                <a16:creationId xmlns:a16="http://schemas.microsoft.com/office/drawing/2014/main" id="{CF7E8EEB-6B8E-4E88-AC1F-CAA516AE664B}"/>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0" y="-2861"/>
            <a:ext cx="13469257" cy="7576457"/>
          </a:xfrm>
          <a:prstGeom prst="rect">
            <a:avLst/>
          </a:prstGeom>
        </p:spPr>
      </p:pic>
      <p:sp>
        <p:nvSpPr>
          <p:cNvPr id="14340" name="Slide Number Placeholder 3">
            <a:extLst>
              <a:ext uri="{FF2B5EF4-FFF2-40B4-BE49-F238E27FC236}">
                <a16:creationId xmlns:a16="http://schemas.microsoft.com/office/drawing/2014/main" id="{C0C73C4A-5946-4AB1-94C4-5277DD9D2D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A404B571-5DFC-44EE-8A1C-3FE2574F451E}" type="slidenum">
              <a:rPr lang="en-US" altLang="en-US" sz="1200">
                <a:solidFill>
                  <a:srgbClr val="898989"/>
                </a:solidFill>
                <a:latin typeface="Calibri" panose="020F0502020204030204" pitchFamily="34" charset="0"/>
              </a:rPr>
              <a:pPr>
                <a:spcBef>
                  <a:spcPct val="0"/>
                </a:spcBef>
                <a:buClrTx/>
                <a:buFontTx/>
                <a:buNone/>
              </a:pPr>
              <a:t>17</a:t>
            </a:fld>
            <a:endParaRPr lang="en-US" altLang="en-US" sz="1200" dirty="0">
              <a:solidFill>
                <a:srgbClr val="898989"/>
              </a:solidFill>
              <a:latin typeface="Calibri" panose="020F0502020204030204" pitchFamily="34" charset="0"/>
            </a:endParaRPr>
          </a:p>
        </p:txBody>
      </p:sp>
      <p:pic>
        <p:nvPicPr>
          <p:cNvPr id="14344" name="Picture 4" descr="http://www.trianglemoneyguide.com/wp-content/uploads/2012/09/6StepProcess-300x295.png">
            <a:extLst>
              <a:ext uri="{FF2B5EF4-FFF2-40B4-BE49-F238E27FC236}">
                <a16:creationId xmlns:a16="http://schemas.microsoft.com/office/drawing/2014/main" id="{C6743851-E773-4C36-A921-C58887A94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40" y="345725"/>
            <a:ext cx="1508126" cy="14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28195D4F-011F-4431-B833-F16808F1CA1C}"/>
              </a:ext>
            </a:extLst>
          </p:cNvPr>
          <p:cNvGrpSpPr/>
          <p:nvPr/>
        </p:nvGrpSpPr>
        <p:grpSpPr>
          <a:xfrm>
            <a:off x="0" y="5676522"/>
            <a:ext cx="2562131" cy="1181477"/>
            <a:chOff x="0" y="4882393"/>
            <a:chExt cx="3699545" cy="1975607"/>
          </a:xfrm>
        </p:grpSpPr>
        <p:sp>
          <p:nvSpPr>
            <p:cNvPr id="23" name="Right Triangle 22">
              <a:extLst>
                <a:ext uri="{FF2B5EF4-FFF2-40B4-BE49-F238E27FC236}">
                  <a16:creationId xmlns:a16="http://schemas.microsoft.com/office/drawing/2014/main" id="{2D53E82D-8B4E-4D79-9852-8E04D2636B87}"/>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8B279-BEB7-4E4F-A369-9309A2538121}"/>
                </a:ext>
              </a:extLst>
            </p:cNvPr>
            <p:cNvGrpSpPr/>
            <p:nvPr/>
          </p:nvGrpSpPr>
          <p:grpSpPr>
            <a:xfrm>
              <a:off x="131466" y="6093359"/>
              <a:ext cx="2351675" cy="679751"/>
              <a:chOff x="226574" y="6107573"/>
              <a:chExt cx="2435565" cy="679751"/>
            </a:xfrm>
          </p:grpSpPr>
          <p:pic>
            <p:nvPicPr>
              <p:cNvPr id="25" name="Picture 24" descr="A black sign with white text&#10;&#10;Description automatically generated">
                <a:extLst>
                  <a:ext uri="{FF2B5EF4-FFF2-40B4-BE49-F238E27FC236}">
                    <a16:creationId xmlns:a16="http://schemas.microsoft.com/office/drawing/2014/main" id="{A9D59D53-8410-40B2-BDDE-8EAEF0056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6" name="Picture 25">
                <a:extLst>
                  <a:ext uri="{FF2B5EF4-FFF2-40B4-BE49-F238E27FC236}">
                    <a16:creationId xmlns:a16="http://schemas.microsoft.com/office/drawing/2014/main" id="{4A2FB5F1-D2AC-4CF5-96F7-F4FA92E3DE6D}"/>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7" name="Picture 26">
                <a:extLst>
                  <a:ext uri="{FF2B5EF4-FFF2-40B4-BE49-F238E27FC236}">
                    <a16:creationId xmlns:a16="http://schemas.microsoft.com/office/drawing/2014/main" id="{A88A69CF-918A-46F7-988D-B47A448AF536}"/>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8" name="Picture 27" descr="Logo, company name&#10;&#10;Description automatically generated">
            <a:extLst>
              <a:ext uri="{FF2B5EF4-FFF2-40B4-BE49-F238E27FC236}">
                <a16:creationId xmlns:a16="http://schemas.microsoft.com/office/drawing/2014/main" id="{389E6B4F-546E-4985-9EF6-D2EFECAA7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17" name="Title 1">
            <a:extLst>
              <a:ext uri="{FF2B5EF4-FFF2-40B4-BE49-F238E27FC236}">
                <a16:creationId xmlns:a16="http://schemas.microsoft.com/office/drawing/2014/main" id="{140C01A5-E672-4A4C-A0F8-EB9E2CC58C6D}"/>
              </a:ext>
            </a:extLst>
          </p:cNvPr>
          <p:cNvSpPr txBox="1">
            <a:spLocks/>
          </p:cNvSpPr>
          <p:nvPr/>
        </p:nvSpPr>
        <p:spPr>
          <a:xfrm>
            <a:off x="2133600" y="16572"/>
            <a:ext cx="90300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rgbClr val="032459"/>
                </a:solidFill>
                <a:effectLst>
                  <a:outerShdw blurRad="38100" dist="38100" dir="2700000" algn="tl">
                    <a:srgbClr val="000000">
                      <a:alpha val="43137"/>
                    </a:srgbClr>
                  </a:outerShdw>
                </a:effectLst>
                <a:latin typeface="+mn-lt"/>
                <a:ea typeface="ＭＳ Ｐゴシック" panose="020B0600070205080204" pitchFamily="34" charset="-128"/>
                <a:cs typeface="Calibri" panose="020F0502020204030204" pitchFamily="34" charset="0"/>
              </a:rPr>
              <a:t>Want More Answers?</a:t>
            </a:r>
            <a:endParaRPr lang="en-US" altLang="en-US" sz="3200" b="1" dirty="0">
              <a:solidFill>
                <a:srgbClr val="032459"/>
              </a:solidFill>
              <a:effectLst>
                <a:outerShdw blurRad="38100" dist="38100" dir="2700000" algn="tl">
                  <a:srgbClr val="000000">
                    <a:alpha val="43137"/>
                  </a:srgbClr>
                </a:outerShdw>
              </a:effectLst>
              <a:latin typeface="+mn-lt"/>
              <a:ea typeface="ＭＳ Ｐゴシック" panose="020B0600070205080204" pitchFamily="34" charset="-128"/>
            </a:endParaRPr>
          </a:p>
        </p:txBody>
      </p:sp>
      <p:sp>
        <p:nvSpPr>
          <p:cNvPr id="19" name="Rectangle 18">
            <a:extLst>
              <a:ext uri="{FF2B5EF4-FFF2-40B4-BE49-F238E27FC236}">
                <a16:creationId xmlns:a16="http://schemas.microsoft.com/office/drawing/2014/main" id="{851A1A2E-42A5-49FE-8BB5-8CFD43DE45A7}"/>
              </a:ext>
            </a:extLst>
          </p:cNvPr>
          <p:cNvSpPr/>
          <p:nvPr/>
        </p:nvSpPr>
        <p:spPr>
          <a:xfrm>
            <a:off x="3938109" y="2761403"/>
            <a:ext cx="4315781" cy="13351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angle 21">
            <a:extLst>
              <a:ext uri="{FF2B5EF4-FFF2-40B4-BE49-F238E27FC236}">
                <a16:creationId xmlns:a16="http://schemas.microsoft.com/office/drawing/2014/main" id="{496C4CAF-8E9F-48A1-8222-33C23EB59FBB}"/>
              </a:ext>
            </a:extLst>
          </p:cNvPr>
          <p:cNvSpPr/>
          <p:nvPr/>
        </p:nvSpPr>
        <p:spPr>
          <a:xfrm>
            <a:off x="548581" y="4564289"/>
            <a:ext cx="4568254" cy="14442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Content Placeholder 2">
            <a:extLst>
              <a:ext uri="{FF2B5EF4-FFF2-40B4-BE49-F238E27FC236}">
                <a16:creationId xmlns:a16="http://schemas.microsoft.com/office/drawing/2014/main" id="{511A9666-EA9B-4E65-B7F0-87E1DCDF16A6}"/>
              </a:ext>
            </a:extLst>
          </p:cNvPr>
          <p:cNvSpPr txBox="1">
            <a:spLocks/>
          </p:cNvSpPr>
          <p:nvPr/>
        </p:nvSpPr>
        <p:spPr>
          <a:xfrm>
            <a:off x="7407301" y="3971281"/>
            <a:ext cx="2968917" cy="1003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en-US" sz="2400" b="1" dirty="0">
                <a:solidFill>
                  <a:schemeClr val="tx2">
                    <a:lumMod val="75000"/>
                  </a:schemeClr>
                </a:solidFill>
                <a:ea typeface="ＭＳ Ｐゴシック" pitchFamily="-109" charset="-128"/>
              </a:rPr>
              <a:t>WOTC Coordinator</a:t>
            </a:r>
          </a:p>
          <a:p>
            <a:pPr>
              <a:buFont typeface="Wingdings" panose="05000000000000000000" pitchFamily="2" charset="2"/>
              <a:buNone/>
              <a:defRPr/>
            </a:pPr>
            <a:r>
              <a:rPr lang="en-US" sz="2400" dirty="0">
                <a:solidFill>
                  <a:schemeClr val="accent1"/>
                </a:solidFill>
                <a:ea typeface="ＭＳ Ｐゴシック" pitchFamily="-109" charset="-128"/>
                <a:hlinkClick r:id="rId7">
                  <a:extLst>
                    <a:ext uri="{A12FA001-AC4F-418D-AE19-62706E023703}">
                      <ahyp:hlinkClr xmlns:ahyp="http://schemas.microsoft.com/office/drawing/2018/hyperlinkcolor" val="tx"/>
                    </a:ext>
                  </a:extLst>
                </a:hlinkClick>
              </a:rPr>
              <a:t>wotc@lwc.la.gov</a:t>
            </a:r>
            <a:endParaRPr lang="en-US" sz="2400" dirty="0">
              <a:solidFill>
                <a:schemeClr val="accent1"/>
              </a:solidFill>
              <a:ea typeface="ＭＳ Ｐゴシック" pitchFamily="-109" charset="-128"/>
            </a:endParaRPr>
          </a:p>
        </p:txBody>
      </p:sp>
      <p:pic>
        <p:nvPicPr>
          <p:cNvPr id="5" name="Graphic 4" descr="Receiver with solid fill">
            <a:extLst>
              <a:ext uri="{FF2B5EF4-FFF2-40B4-BE49-F238E27FC236}">
                <a16:creationId xmlns:a16="http://schemas.microsoft.com/office/drawing/2014/main" id="{18CF04FB-4AA9-4EB6-9933-47E895442A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86031" y="4027634"/>
            <a:ext cx="444859" cy="444859"/>
          </a:xfrm>
          <a:prstGeom prst="rect">
            <a:avLst/>
          </a:prstGeom>
        </p:spPr>
      </p:pic>
      <p:pic>
        <p:nvPicPr>
          <p:cNvPr id="8" name="Graphic 7" descr="Envelope with solid fill">
            <a:extLst>
              <a:ext uri="{FF2B5EF4-FFF2-40B4-BE49-F238E27FC236}">
                <a16:creationId xmlns:a16="http://schemas.microsoft.com/office/drawing/2014/main" id="{41733CF1-6325-4275-A723-D40E67E609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8992" y="3932641"/>
            <a:ext cx="444859" cy="444859"/>
          </a:xfrm>
          <a:prstGeom prst="rect">
            <a:avLst/>
          </a:prstGeom>
        </p:spPr>
      </p:pic>
      <p:sp>
        <p:nvSpPr>
          <p:cNvPr id="33" name="Content Placeholder 2">
            <a:extLst>
              <a:ext uri="{FF2B5EF4-FFF2-40B4-BE49-F238E27FC236}">
                <a16:creationId xmlns:a16="http://schemas.microsoft.com/office/drawing/2014/main" id="{9B369509-677E-4D15-9773-71EDE6BA29DF}"/>
              </a:ext>
            </a:extLst>
          </p:cNvPr>
          <p:cNvSpPr txBox="1">
            <a:spLocks/>
          </p:cNvSpPr>
          <p:nvPr/>
        </p:nvSpPr>
        <p:spPr>
          <a:xfrm>
            <a:off x="4494340" y="4028139"/>
            <a:ext cx="1981441" cy="3525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en-US" sz="2400" b="1" dirty="0">
                <a:solidFill>
                  <a:srgbClr val="032459"/>
                </a:solidFill>
                <a:ea typeface="ＭＳ Ｐゴシック" pitchFamily="-109" charset="-128"/>
              </a:rPr>
              <a:t>225-342-2939</a:t>
            </a:r>
          </a:p>
        </p:txBody>
      </p:sp>
      <p:pic>
        <p:nvPicPr>
          <p:cNvPr id="34" name="Picture 33">
            <a:extLst>
              <a:ext uri="{FF2B5EF4-FFF2-40B4-BE49-F238E27FC236}">
                <a16:creationId xmlns:a16="http://schemas.microsoft.com/office/drawing/2014/main" id="{80A24BCD-3E26-4D01-B79C-555169223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1347" y="1491746"/>
            <a:ext cx="3740151" cy="2046709"/>
          </a:xfrm>
          <a:prstGeom prst="rect">
            <a:avLst/>
          </a:prstGeom>
        </p:spPr>
      </p:pic>
      <p:sp>
        <p:nvSpPr>
          <p:cNvPr id="36" name="TextBox 35">
            <a:extLst>
              <a:ext uri="{FF2B5EF4-FFF2-40B4-BE49-F238E27FC236}">
                <a16:creationId xmlns:a16="http://schemas.microsoft.com/office/drawing/2014/main" id="{FCAEB8F6-E96B-4513-87EF-C5E32243D866}"/>
              </a:ext>
            </a:extLst>
          </p:cNvPr>
          <p:cNvSpPr txBox="1"/>
          <p:nvPr/>
        </p:nvSpPr>
        <p:spPr>
          <a:xfrm>
            <a:off x="11794781" y="2487858"/>
            <a:ext cx="2518317" cy="584775"/>
          </a:xfrm>
          <a:prstGeom prst="rect">
            <a:avLst/>
          </a:prstGeom>
          <a:noFill/>
        </p:spPr>
        <p:txBody>
          <a:bodyPr wrap="square">
            <a:spAutoFit/>
          </a:bodyPr>
          <a:lstStyle/>
          <a:p>
            <a:pPr algn="ctr"/>
            <a:r>
              <a:rPr lang="en-US" sz="3200" b="1" dirty="0">
                <a:solidFill>
                  <a:srgbClr val="032459"/>
                </a:solidFill>
                <a:effectLst>
                  <a:outerShdw blurRad="38100" dist="38100" dir="2700000" algn="tl">
                    <a:srgbClr val="000000">
                      <a:alpha val="43137"/>
                    </a:srgbClr>
                  </a:outerShdw>
                </a:effectLst>
                <a:ea typeface="ＭＳ Ｐゴシック" pitchFamily="-109" charset="-128"/>
              </a:rPr>
              <a:t>Contact</a:t>
            </a:r>
            <a:endParaRPr lang="en-US" sz="3200" b="1" dirty="0">
              <a:solidFill>
                <a:srgbClr val="03245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9086069"/>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10;&#10;Description automatically generated">
            <a:extLst>
              <a:ext uri="{FF2B5EF4-FFF2-40B4-BE49-F238E27FC236}">
                <a16:creationId xmlns:a16="http://schemas.microsoft.com/office/drawing/2014/main" id="{9B04150A-1115-45D9-B137-DF969EBA019B}"/>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Lst>
          </a:blip>
          <a:stretch>
            <a:fillRect/>
          </a:stretch>
        </p:blipFill>
        <p:spPr>
          <a:xfrm>
            <a:off x="0" y="0"/>
            <a:ext cx="12309231" cy="6923941"/>
          </a:xfrm>
        </p:spPr>
      </p:pic>
      <p:sp>
        <p:nvSpPr>
          <p:cNvPr id="22530" name="Title 1">
            <a:extLst>
              <a:ext uri="{FF2B5EF4-FFF2-40B4-BE49-F238E27FC236}">
                <a16:creationId xmlns:a16="http://schemas.microsoft.com/office/drawing/2014/main" id="{6F4876FE-4229-4F02-83F2-85EB83BE3F97}"/>
              </a:ext>
            </a:extLst>
          </p:cNvPr>
          <p:cNvSpPr>
            <a:spLocks noGrp="1"/>
          </p:cNvSpPr>
          <p:nvPr>
            <p:ph type="title"/>
          </p:nvPr>
        </p:nvSpPr>
        <p:spPr>
          <a:xfrm>
            <a:off x="6601766" y="365125"/>
            <a:ext cx="5255289" cy="1885706"/>
          </a:xfrm>
        </p:spPr>
        <p:txBody>
          <a:bodyPr>
            <a:noAutofit/>
          </a:bodyPr>
          <a:lstStyle/>
          <a:p>
            <a:r>
              <a:rPr lang="en-US" altLang="en-US" sz="6600" b="1" dirty="0">
                <a:solidFill>
                  <a:srgbClr val="032459"/>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Business </a:t>
            </a:r>
            <a:br>
              <a:rPr lang="en-US" altLang="en-US" sz="6600" b="1" dirty="0">
                <a:solidFill>
                  <a:srgbClr val="032459"/>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br>
            <a:r>
              <a:rPr lang="en-US" altLang="en-US" sz="6600" b="1" dirty="0">
                <a:solidFill>
                  <a:srgbClr val="032459"/>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Solutions</a:t>
            </a:r>
          </a:p>
        </p:txBody>
      </p:sp>
      <p:sp>
        <p:nvSpPr>
          <p:cNvPr id="22532" name="Slide Number Placeholder 3">
            <a:extLst>
              <a:ext uri="{FF2B5EF4-FFF2-40B4-BE49-F238E27FC236}">
                <a16:creationId xmlns:a16="http://schemas.microsoft.com/office/drawing/2014/main" id="{B446DD93-7F4C-43D6-81CA-A939D7746E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7194FDA0-78A3-42E5-AFFD-2670045DBFF7}" type="slidenum">
              <a:rPr lang="en-US" altLang="en-US" sz="1200">
                <a:solidFill>
                  <a:srgbClr val="898989"/>
                </a:solidFill>
                <a:latin typeface="Calibri" panose="020F0502020204030204" pitchFamily="34" charset="0"/>
              </a:rPr>
              <a:pPr>
                <a:spcBef>
                  <a:spcPct val="0"/>
                </a:spcBef>
                <a:buClrTx/>
                <a:buFontTx/>
                <a:buNone/>
              </a:pPr>
              <a:t>18</a:t>
            </a:fld>
            <a:endParaRPr lang="en-US" altLang="en-US" sz="1200">
              <a:solidFill>
                <a:srgbClr val="898989"/>
              </a:solidFill>
              <a:latin typeface="Calibri" panose="020F0502020204030204" pitchFamily="34" charset="0"/>
            </a:endParaRPr>
          </a:p>
        </p:txBody>
      </p:sp>
      <p:grpSp>
        <p:nvGrpSpPr>
          <p:cNvPr id="11" name="Group 10">
            <a:extLst>
              <a:ext uri="{FF2B5EF4-FFF2-40B4-BE49-F238E27FC236}">
                <a16:creationId xmlns:a16="http://schemas.microsoft.com/office/drawing/2014/main" id="{BAE77065-2686-474F-A9E9-4F57D18D54FE}"/>
              </a:ext>
            </a:extLst>
          </p:cNvPr>
          <p:cNvGrpSpPr/>
          <p:nvPr/>
        </p:nvGrpSpPr>
        <p:grpSpPr>
          <a:xfrm>
            <a:off x="0" y="5676522"/>
            <a:ext cx="2562131" cy="1181477"/>
            <a:chOff x="0" y="4882393"/>
            <a:chExt cx="3699545" cy="1975607"/>
          </a:xfrm>
        </p:grpSpPr>
        <p:sp>
          <p:nvSpPr>
            <p:cNvPr id="12" name="Right Triangle 11">
              <a:extLst>
                <a:ext uri="{FF2B5EF4-FFF2-40B4-BE49-F238E27FC236}">
                  <a16:creationId xmlns:a16="http://schemas.microsoft.com/office/drawing/2014/main" id="{902D5DD7-182A-4974-BB87-03D9EAF456BA}"/>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B5B09B2-4EB1-47A2-B79C-583C2031F8FB}"/>
                </a:ext>
              </a:extLst>
            </p:cNvPr>
            <p:cNvGrpSpPr/>
            <p:nvPr/>
          </p:nvGrpSpPr>
          <p:grpSpPr>
            <a:xfrm>
              <a:off x="131466" y="6093359"/>
              <a:ext cx="2351675" cy="679751"/>
              <a:chOff x="226574" y="6107573"/>
              <a:chExt cx="2435565" cy="679751"/>
            </a:xfrm>
          </p:grpSpPr>
          <p:pic>
            <p:nvPicPr>
              <p:cNvPr id="14" name="Picture 13" descr="A black sign with white text&#10;&#10;Description automatically generated">
                <a:extLst>
                  <a:ext uri="{FF2B5EF4-FFF2-40B4-BE49-F238E27FC236}">
                    <a16:creationId xmlns:a16="http://schemas.microsoft.com/office/drawing/2014/main" id="{CB8EBD86-1BCC-4CCC-89DE-C4CC3E911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1" name="Picture 20">
                <a:extLst>
                  <a:ext uri="{FF2B5EF4-FFF2-40B4-BE49-F238E27FC236}">
                    <a16:creationId xmlns:a16="http://schemas.microsoft.com/office/drawing/2014/main" id="{729619FD-E578-4A99-83FB-AC81FB8ED4B5}"/>
                  </a:ext>
                </a:extLst>
              </p:cNvPr>
              <p:cNvPicPr>
                <a:picLocks noChangeAspect="1"/>
              </p:cNvPicPr>
              <p:nvPr/>
            </p:nvPicPr>
            <p:blipFill rotWithShape="1">
              <a:blip r:embed="rId4">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2" name="Picture 21">
                <a:extLst>
                  <a:ext uri="{FF2B5EF4-FFF2-40B4-BE49-F238E27FC236}">
                    <a16:creationId xmlns:a16="http://schemas.microsoft.com/office/drawing/2014/main" id="{6646797A-B054-421B-B426-76FEBAF6D6EB}"/>
                  </a:ext>
                </a:extLst>
              </p:cNvPr>
              <p:cNvPicPr>
                <a:picLocks noChangeAspect="1"/>
              </p:cNvPicPr>
              <p:nvPr/>
            </p:nvPicPr>
            <p:blipFill rotWithShape="1">
              <a:blip r:embed="rId4">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3" name="Picture 22" descr="Logo, company name&#10;&#10;Description automatically generated">
            <a:extLst>
              <a:ext uri="{FF2B5EF4-FFF2-40B4-BE49-F238E27FC236}">
                <a16:creationId xmlns:a16="http://schemas.microsoft.com/office/drawing/2014/main" id="{5546186B-23C9-4074-934C-CDBBD990D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graphicFrame>
        <p:nvGraphicFramePr>
          <p:cNvPr id="16" name="Content Placeholder 2">
            <a:extLst>
              <a:ext uri="{FF2B5EF4-FFF2-40B4-BE49-F238E27FC236}">
                <a16:creationId xmlns:a16="http://schemas.microsoft.com/office/drawing/2014/main" id="{891326D7-1856-466D-91D3-0C18A334A62F}"/>
              </a:ext>
            </a:extLst>
          </p:cNvPr>
          <p:cNvGraphicFramePr>
            <a:graphicFrameLocks/>
          </p:cNvGraphicFramePr>
          <p:nvPr>
            <p:extLst>
              <p:ext uri="{D42A27DB-BD31-4B8C-83A1-F6EECF244321}">
                <p14:modId xmlns:p14="http://schemas.microsoft.com/office/powerpoint/2010/main" val="3029219394"/>
              </p:ext>
            </p:extLst>
          </p:nvPr>
        </p:nvGraphicFramePr>
        <p:xfrm>
          <a:off x="6601766" y="2391507"/>
          <a:ext cx="4752034" cy="37854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39129026"/>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graphical user interface&#10;&#10;Description automatically generated">
            <a:extLst>
              <a:ext uri="{FF2B5EF4-FFF2-40B4-BE49-F238E27FC236}">
                <a16:creationId xmlns:a16="http://schemas.microsoft.com/office/drawing/2014/main" id="{E2ADA80D-862C-4AC5-B9AF-A4234CA7AEB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09107" y="-798107"/>
            <a:ext cx="13701107" cy="7706873"/>
          </a:xfrm>
          <a:prstGeom prst="rect">
            <a:avLst/>
          </a:prstGeom>
        </p:spPr>
      </p:pic>
      <p:sp>
        <p:nvSpPr>
          <p:cNvPr id="2" name="Title 1"/>
          <p:cNvSpPr>
            <a:spLocks noGrp="1"/>
          </p:cNvSpPr>
          <p:nvPr>
            <p:ph type="title"/>
          </p:nvPr>
        </p:nvSpPr>
        <p:spPr>
          <a:xfrm>
            <a:off x="699803" y="896867"/>
            <a:ext cx="4071887" cy="868362"/>
          </a:xfrm>
        </p:spPr>
        <p:txBody>
          <a:bodyPr>
            <a:normAutofit fontScale="90000"/>
          </a:bodyPr>
          <a:lstStyle/>
          <a:p>
            <a:r>
              <a:rPr lang="en-US" b="1" dirty="0">
                <a:solidFill>
                  <a:srgbClr val="002060"/>
                </a:solidFill>
                <a:effectLst>
                  <a:outerShdw blurRad="38100" dist="38100" dir="2700000" algn="tl">
                    <a:srgbClr val="000000">
                      <a:alpha val="43137"/>
                    </a:srgbClr>
                  </a:outerShdw>
                </a:effectLst>
              </a:rPr>
              <a:t>Business Consulting Contacts</a:t>
            </a:r>
          </a:p>
        </p:txBody>
      </p:sp>
      <p:sp>
        <p:nvSpPr>
          <p:cNvPr id="3" name="Content Placeholder 2"/>
          <p:cNvSpPr>
            <a:spLocks noGrp="1"/>
          </p:cNvSpPr>
          <p:nvPr>
            <p:ph idx="1"/>
          </p:nvPr>
        </p:nvSpPr>
        <p:spPr>
          <a:xfrm>
            <a:off x="6611815" y="6160900"/>
            <a:ext cx="5563613" cy="646332"/>
          </a:xfrm>
        </p:spPr>
        <p:txBody>
          <a:bodyPr>
            <a:normAutofit/>
          </a:bodyPr>
          <a:lstStyle/>
          <a:p>
            <a:pPr algn="ctr">
              <a:buNone/>
            </a:pPr>
            <a:r>
              <a:rPr lang="en-US" sz="3200" b="1" i="1" dirty="0">
                <a:solidFill>
                  <a:srgbClr val="002060"/>
                </a:solidFill>
                <a:effectLst>
                  <a:outerShdw blurRad="38100" dist="38100" dir="2700000" algn="tl">
                    <a:srgbClr val="000000">
                      <a:alpha val="43137"/>
                    </a:srgbClr>
                  </a:outerShdw>
                </a:effectLst>
              </a:rPr>
              <a:t>We are THE </a:t>
            </a:r>
            <a:r>
              <a:rPr lang="en-US" sz="2400" b="1" i="1" dirty="0">
                <a:solidFill>
                  <a:srgbClr val="002060"/>
                </a:solidFill>
                <a:effectLst>
                  <a:outerShdw blurRad="38100" dist="38100" dir="2700000" algn="tl">
                    <a:srgbClr val="000000">
                      <a:alpha val="43137"/>
                    </a:srgbClr>
                  </a:outerShdw>
                </a:effectLst>
              </a:rPr>
              <a:t>workforce</a:t>
            </a:r>
            <a:r>
              <a:rPr lang="en-US" sz="3200" b="1" i="1" dirty="0">
                <a:solidFill>
                  <a:srgbClr val="002060"/>
                </a:solidFill>
                <a:effectLst>
                  <a:outerShdw blurRad="38100" dist="38100" dir="2700000" algn="tl">
                    <a:srgbClr val="000000">
                      <a:alpha val="43137"/>
                    </a:srgbClr>
                  </a:outerShdw>
                </a:effectLst>
              </a:rPr>
              <a:t> experts!</a:t>
            </a:r>
            <a:endParaRPr lang="en-US" sz="3200" b="1" i="1" dirty="0">
              <a:solidFill>
                <a:srgbClr val="00206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endParaRPr>
          </a:p>
          <a:p>
            <a:pPr algn="ctr">
              <a:buNone/>
            </a:pPr>
            <a:endParaRPr lang="en-US" b="1" dirty="0">
              <a:solidFill>
                <a:srgbClr val="0563C1"/>
              </a:solidFill>
              <a:hlinkClick r:id="rId3">
                <a:extLst>
                  <a:ext uri="{A12FA001-AC4F-418D-AE19-62706E023703}">
                    <ahyp:hlinkClr xmlns:ahyp="http://schemas.microsoft.com/office/drawing/2018/hyperlinkcolor" val="tx"/>
                  </a:ext>
                </a:extLst>
              </a:hlinkClick>
            </a:endParaRPr>
          </a:p>
          <a:p>
            <a:pPr algn="ctr">
              <a:buNone/>
            </a:pPr>
            <a:endParaRPr lang="en-US" b="1" dirty="0"/>
          </a:p>
          <a:p>
            <a:pPr algn="ctr">
              <a:buNone/>
            </a:pPr>
            <a:endParaRPr lang="en-US" dirty="0"/>
          </a:p>
        </p:txBody>
      </p:sp>
      <p:grpSp>
        <p:nvGrpSpPr>
          <p:cNvPr id="13" name="Group 12">
            <a:extLst>
              <a:ext uri="{FF2B5EF4-FFF2-40B4-BE49-F238E27FC236}">
                <a16:creationId xmlns:a16="http://schemas.microsoft.com/office/drawing/2014/main" id="{6D75377A-D6D7-4AF5-8B59-CD70EA3E742C}"/>
              </a:ext>
            </a:extLst>
          </p:cNvPr>
          <p:cNvGrpSpPr/>
          <p:nvPr/>
        </p:nvGrpSpPr>
        <p:grpSpPr>
          <a:xfrm>
            <a:off x="0" y="5676522"/>
            <a:ext cx="2562131" cy="1181477"/>
            <a:chOff x="0" y="4882393"/>
            <a:chExt cx="3699545" cy="1975607"/>
          </a:xfrm>
        </p:grpSpPr>
        <p:sp>
          <p:nvSpPr>
            <p:cNvPr id="14" name="Right Triangle 13">
              <a:extLst>
                <a:ext uri="{FF2B5EF4-FFF2-40B4-BE49-F238E27FC236}">
                  <a16:creationId xmlns:a16="http://schemas.microsoft.com/office/drawing/2014/main" id="{74531218-CFAF-46FF-BD7C-71C8388F9289}"/>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001F692-DF1B-4E86-A657-E21F8C17A1C1}"/>
                </a:ext>
              </a:extLst>
            </p:cNvPr>
            <p:cNvGrpSpPr/>
            <p:nvPr/>
          </p:nvGrpSpPr>
          <p:grpSpPr>
            <a:xfrm>
              <a:off x="131466" y="6093359"/>
              <a:ext cx="2351675" cy="679751"/>
              <a:chOff x="226574" y="6107573"/>
              <a:chExt cx="2435565" cy="679751"/>
            </a:xfrm>
          </p:grpSpPr>
          <p:pic>
            <p:nvPicPr>
              <p:cNvPr id="16" name="Picture 15" descr="A black sign with white text&#10;&#10;Description automatically generated">
                <a:extLst>
                  <a:ext uri="{FF2B5EF4-FFF2-40B4-BE49-F238E27FC236}">
                    <a16:creationId xmlns:a16="http://schemas.microsoft.com/office/drawing/2014/main" id="{35A8BC3C-6E9A-4EF2-9F6B-6634CDDBE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7" name="Picture 16">
                <a:extLst>
                  <a:ext uri="{FF2B5EF4-FFF2-40B4-BE49-F238E27FC236}">
                    <a16:creationId xmlns:a16="http://schemas.microsoft.com/office/drawing/2014/main" id="{DB0AD1F2-F664-43FC-B7CA-C87AF2A7BCF4}"/>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8" name="Picture 17">
                <a:extLst>
                  <a:ext uri="{FF2B5EF4-FFF2-40B4-BE49-F238E27FC236}">
                    <a16:creationId xmlns:a16="http://schemas.microsoft.com/office/drawing/2014/main" id="{109374A9-EC98-47DF-B990-71D19F02C0BE}"/>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19" name="Picture 18" descr="Logo, company name&#10;&#10;Description automatically generated">
            <a:extLst>
              <a:ext uri="{FF2B5EF4-FFF2-40B4-BE49-F238E27FC236}">
                <a16:creationId xmlns:a16="http://schemas.microsoft.com/office/drawing/2014/main" id="{CE5CD619-CFC2-4114-972D-9941FF1EB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22" name="Slide Number Placeholder 3">
            <a:extLst>
              <a:ext uri="{FF2B5EF4-FFF2-40B4-BE49-F238E27FC236}">
                <a16:creationId xmlns:a16="http://schemas.microsoft.com/office/drawing/2014/main" id="{6DF37ADE-FD36-44CC-BCAE-31F913983B5B}"/>
              </a:ext>
            </a:extLst>
          </p:cNvPr>
          <p:cNvSpPr>
            <a:spLocks noGrp="1"/>
          </p:cNvSpPr>
          <p:nvPr>
            <p:ph type="sldNum" sz="quarter" idx="12"/>
          </p:nvPr>
        </p:nvSpPr>
        <p:spPr bwMode="auto">
          <a:xfrm>
            <a:off x="8640745" y="654982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A404B571-5DFC-44EE-8A1C-3FE2574F451E}" type="slidenum">
              <a:rPr lang="en-US" altLang="en-US" sz="1200">
                <a:solidFill>
                  <a:srgbClr val="898989"/>
                </a:solidFill>
                <a:latin typeface="Calibri" panose="020F0502020204030204" pitchFamily="34" charset="0"/>
              </a:rPr>
              <a:pPr>
                <a:spcBef>
                  <a:spcPct val="0"/>
                </a:spcBef>
                <a:buClrTx/>
                <a:buFontTx/>
                <a:buNone/>
              </a:pPr>
              <a:t>19</a:t>
            </a:fld>
            <a:endParaRPr lang="en-US" altLang="en-US" sz="1200" dirty="0">
              <a:solidFill>
                <a:srgbClr val="898989"/>
              </a:solidFill>
              <a:latin typeface="Calibri" panose="020F0502020204030204" pitchFamily="34" charset="0"/>
            </a:endParaRPr>
          </a:p>
        </p:txBody>
      </p:sp>
      <p:sp>
        <p:nvSpPr>
          <p:cNvPr id="25" name="TextBox 24">
            <a:extLst>
              <a:ext uri="{FF2B5EF4-FFF2-40B4-BE49-F238E27FC236}">
                <a16:creationId xmlns:a16="http://schemas.microsoft.com/office/drawing/2014/main" id="{86B73CC2-A7CB-4E7C-ACE7-D3BB470B64D4}"/>
              </a:ext>
            </a:extLst>
          </p:cNvPr>
          <p:cNvSpPr txBox="1"/>
          <p:nvPr/>
        </p:nvSpPr>
        <p:spPr>
          <a:xfrm>
            <a:off x="699802" y="3453908"/>
            <a:ext cx="3022041" cy="923330"/>
          </a:xfrm>
          <a:prstGeom prst="rect">
            <a:avLst/>
          </a:prstGeom>
          <a:noFill/>
        </p:spPr>
        <p:txBody>
          <a:bodyPr wrap="square">
            <a:spAutoFit/>
          </a:bodyPr>
          <a:lstStyle/>
          <a:p>
            <a:r>
              <a:rPr lang="en-US" b="1" dirty="0">
                <a:solidFill>
                  <a:srgbClr val="0E426E"/>
                </a:solidFill>
              </a:rPr>
              <a:t>Don Shea</a:t>
            </a:r>
          </a:p>
          <a:p>
            <a:r>
              <a:rPr lang="en-US" b="1" dirty="0">
                <a:solidFill>
                  <a:srgbClr val="0E426E"/>
                </a:solidFill>
              </a:rPr>
              <a:t>Director of Business Services</a:t>
            </a:r>
          </a:p>
          <a:p>
            <a:r>
              <a:rPr lang="en-US" b="1" dirty="0">
                <a:solidFill>
                  <a:schemeClr val="accent1"/>
                </a:solidFill>
              </a:rPr>
              <a:t>dshea@triparishworks.net </a:t>
            </a:r>
          </a:p>
        </p:txBody>
      </p:sp>
      <p:sp>
        <p:nvSpPr>
          <p:cNvPr id="27" name="TextBox 26">
            <a:extLst>
              <a:ext uri="{FF2B5EF4-FFF2-40B4-BE49-F238E27FC236}">
                <a16:creationId xmlns:a16="http://schemas.microsoft.com/office/drawing/2014/main" id="{CFD043F5-83CD-44B8-B983-0846B276044A}"/>
              </a:ext>
            </a:extLst>
          </p:cNvPr>
          <p:cNvSpPr txBox="1"/>
          <p:nvPr/>
        </p:nvSpPr>
        <p:spPr>
          <a:xfrm>
            <a:off x="719700" y="4702425"/>
            <a:ext cx="3691799" cy="923330"/>
          </a:xfrm>
          <a:prstGeom prst="rect">
            <a:avLst/>
          </a:prstGeom>
          <a:noFill/>
        </p:spPr>
        <p:txBody>
          <a:bodyPr wrap="square">
            <a:spAutoFit/>
          </a:bodyPr>
          <a:lstStyle/>
          <a:p>
            <a:r>
              <a:rPr lang="en-US" b="1" dirty="0">
                <a:solidFill>
                  <a:srgbClr val="0E426E"/>
                </a:solidFill>
              </a:rPr>
              <a:t>Luan Norman</a:t>
            </a:r>
          </a:p>
          <a:p>
            <a:r>
              <a:rPr lang="en-US" b="1" dirty="0">
                <a:solidFill>
                  <a:srgbClr val="0E426E"/>
                </a:solidFill>
              </a:rPr>
              <a:t>Business Services Rep</a:t>
            </a:r>
          </a:p>
          <a:p>
            <a:r>
              <a:rPr lang="en-US" dirty="0">
                <a:solidFill>
                  <a:schemeClr val="accent1"/>
                </a:solidFill>
              </a:rPr>
              <a:t>lnorman@triparishworks.net</a:t>
            </a:r>
          </a:p>
        </p:txBody>
      </p:sp>
      <p:sp>
        <p:nvSpPr>
          <p:cNvPr id="29" name="TextBox 28">
            <a:extLst>
              <a:ext uri="{FF2B5EF4-FFF2-40B4-BE49-F238E27FC236}">
                <a16:creationId xmlns:a16="http://schemas.microsoft.com/office/drawing/2014/main" id="{D9FDAA18-203A-43B2-A372-06A0638C6CD9}"/>
              </a:ext>
            </a:extLst>
          </p:cNvPr>
          <p:cNvSpPr txBox="1"/>
          <p:nvPr/>
        </p:nvSpPr>
        <p:spPr>
          <a:xfrm>
            <a:off x="699802" y="2482390"/>
            <a:ext cx="5115679" cy="646331"/>
          </a:xfrm>
          <a:prstGeom prst="rect">
            <a:avLst/>
          </a:prstGeom>
          <a:noFill/>
        </p:spPr>
        <p:txBody>
          <a:bodyPr wrap="square">
            <a:spAutoFit/>
          </a:bodyPr>
          <a:lstStyle/>
          <a:p>
            <a:pPr>
              <a:buNone/>
            </a:pPr>
            <a:r>
              <a:rPr lang="en-US" b="1" dirty="0">
                <a:solidFill>
                  <a:srgbClr val="0563C1"/>
                </a:solidFill>
                <a:hlinkClick r:id="rId3">
                  <a:extLst>
                    <a:ext uri="{A12FA001-AC4F-418D-AE19-62706E023703}">
                      <ahyp:hlinkClr xmlns:ahyp="http://schemas.microsoft.com/office/drawing/2018/hyperlinkcolor" val="tx"/>
                    </a:ext>
                  </a:extLst>
                </a:hlinkClick>
              </a:rPr>
              <a:t>www.TriParishWorks.net</a:t>
            </a:r>
            <a:endParaRPr lang="en-US" b="1" dirty="0"/>
          </a:p>
          <a:p>
            <a:pPr>
              <a:buNone/>
            </a:pPr>
            <a:r>
              <a:rPr lang="en-US" b="1" dirty="0">
                <a:solidFill>
                  <a:srgbClr val="0E426E"/>
                </a:solidFill>
              </a:rPr>
              <a:t>St. Tammany:  985-646-3940</a:t>
            </a:r>
          </a:p>
        </p:txBody>
      </p:sp>
    </p:spTree>
    <p:extLst>
      <p:ext uri="{BB962C8B-B14F-4D97-AF65-F5344CB8AC3E}">
        <p14:creationId xmlns:p14="http://schemas.microsoft.com/office/powerpoint/2010/main" val="562481900"/>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6A6CC0BD-5BC5-45B1-BE8A-D7E57E8F8C7C}"/>
              </a:ext>
            </a:extLst>
          </p:cNvPr>
          <p:cNvPicPr>
            <a:picLocks noGrp="1" noChangeAspect="1"/>
          </p:cNvPicPr>
          <p:nvPr/>
        </p:nvPicPr>
        <p:blipFill rotWithShape="1">
          <a:blip r:embed="rId2" cstate="print">
            <a:alphaModFix amt="50000"/>
            <a:extLst>
              <a:ext uri="{28A0092B-C50C-407E-A947-70E740481C1C}">
                <a14:useLocalDpi xmlns:a14="http://schemas.microsoft.com/office/drawing/2010/main" val="0"/>
              </a:ext>
            </a:extLst>
          </a:blip>
          <a:srcRect l="61013" t="28400" r="12623" b="39591"/>
          <a:stretch/>
        </p:blipFill>
        <p:spPr>
          <a:xfrm>
            <a:off x="3034145" y="18918"/>
            <a:ext cx="7299249" cy="6445483"/>
          </a:xfrm>
          <a:prstGeom prst="rect">
            <a:avLst/>
          </a:prstGeom>
        </p:spPr>
      </p:pic>
      <p:sp>
        <p:nvSpPr>
          <p:cNvPr id="3" name="Content Placeholder 2">
            <a:extLst>
              <a:ext uri="{FF2B5EF4-FFF2-40B4-BE49-F238E27FC236}">
                <a16:creationId xmlns:a16="http://schemas.microsoft.com/office/drawing/2014/main" id="{813BE1D4-5944-4D96-A9F0-0F26556023EA}"/>
              </a:ext>
            </a:extLst>
          </p:cNvPr>
          <p:cNvSpPr>
            <a:spLocks noGrp="1"/>
          </p:cNvSpPr>
          <p:nvPr>
            <p:ph idx="1"/>
          </p:nvPr>
        </p:nvSpPr>
        <p:spPr>
          <a:xfrm>
            <a:off x="5764023" y="6347722"/>
            <a:ext cx="6295767" cy="579624"/>
          </a:xfrm>
        </p:spPr>
        <p:txBody>
          <a:bodyPr>
            <a:normAutofit/>
          </a:bodyPr>
          <a:lstStyle/>
          <a:p>
            <a:pPr marL="0" indent="0" algn="r">
              <a:buNone/>
            </a:pPr>
            <a:r>
              <a:rPr lang="en-US" sz="2400" b="1" i="1" dirty="0">
                <a:solidFill>
                  <a:srgbClr val="002060"/>
                </a:solidFill>
                <a:effectLst>
                  <a:outerShdw blurRad="38100" dist="38100" dir="2700000" algn="tl">
                    <a:srgbClr val="000000">
                      <a:alpha val="43137"/>
                    </a:srgbClr>
                  </a:outerShdw>
                </a:effectLst>
              </a:rPr>
              <a:t>We are THE workforce experts</a:t>
            </a:r>
          </a:p>
        </p:txBody>
      </p:sp>
      <p:sp>
        <p:nvSpPr>
          <p:cNvPr id="13" name="Content Placeholder 2">
            <a:extLst>
              <a:ext uri="{FF2B5EF4-FFF2-40B4-BE49-F238E27FC236}">
                <a16:creationId xmlns:a16="http://schemas.microsoft.com/office/drawing/2014/main" id="{FDCE67F9-F605-4CB1-B959-D92C7D49AF3D}"/>
              </a:ext>
            </a:extLst>
          </p:cNvPr>
          <p:cNvSpPr txBox="1">
            <a:spLocks/>
          </p:cNvSpPr>
          <p:nvPr/>
        </p:nvSpPr>
        <p:spPr>
          <a:xfrm>
            <a:off x="1551709" y="2767824"/>
            <a:ext cx="9088582" cy="33250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800" b="1" dirty="0">
                <a:solidFill>
                  <a:srgbClr val="002060"/>
                </a:solidFill>
                <a:effectLst>
                  <a:outerShdw blurRad="38100" dist="38100" dir="2700000" algn="tl">
                    <a:srgbClr val="000000">
                      <a:alpha val="43137"/>
                    </a:srgbClr>
                  </a:outerShdw>
                </a:effectLst>
              </a:rPr>
              <a:t> </a:t>
            </a:r>
            <a:r>
              <a:rPr lang="en-US" sz="3500" dirty="0">
                <a:solidFill>
                  <a:srgbClr val="002060"/>
                </a:solidFill>
                <a:effectLst>
                  <a:outerShdw blurRad="38100" dist="38100" dir="2700000" algn="tl">
                    <a:srgbClr val="000000">
                      <a:alpha val="43137"/>
                    </a:srgbClr>
                  </a:outerShdw>
                </a:effectLst>
              </a:rPr>
              <a:t>We are the workforce development system serving </a:t>
            </a:r>
            <a:r>
              <a:rPr lang="en-US" sz="3500" b="1" dirty="0">
                <a:solidFill>
                  <a:srgbClr val="002060"/>
                </a:solidFill>
                <a:effectLst>
                  <a:outerShdw blurRad="38100" dist="38100" dir="2700000" algn="tl">
                    <a:srgbClr val="000000">
                      <a:alpha val="43137"/>
                    </a:srgbClr>
                  </a:outerShdw>
                </a:effectLst>
              </a:rPr>
              <a:t>St. Bernard</a:t>
            </a:r>
            <a:r>
              <a:rPr lang="en-US" sz="3500" dirty="0">
                <a:solidFill>
                  <a:srgbClr val="002060"/>
                </a:solidFill>
                <a:effectLst>
                  <a:outerShdw blurRad="38100" dist="38100" dir="2700000" algn="tl">
                    <a:srgbClr val="000000">
                      <a:alpha val="43137"/>
                    </a:srgbClr>
                  </a:outerShdw>
                </a:effectLst>
              </a:rPr>
              <a:t>, </a:t>
            </a:r>
            <a:r>
              <a:rPr lang="en-US" sz="3500" b="1" dirty="0">
                <a:solidFill>
                  <a:srgbClr val="002060"/>
                </a:solidFill>
                <a:effectLst>
                  <a:outerShdw blurRad="38100" dist="38100" dir="2700000" algn="tl">
                    <a:srgbClr val="000000">
                      <a:alpha val="43137"/>
                    </a:srgbClr>
                  </a:outerShdw>
                </a:effectLst>
              </a:rPr>
              <a:t>Plaquemines</a:t>
            </a:r>
            <a:r>
              <a:rPr lang="en-US" sz="3500" dirty="0">
                <a:solidFill>
                  <a:srgbClr val="002060"/>
                </a:solidFill>
                <a:effectLst>
                  <a:outerShdw blurRad="38100" dist="38100" dir="2700000" algn="tl">
                    <a:srgbClr val="000000">
                      <a:alpha val="43137"/>
                    </a:srgbClr>
                  </a:outerShdw>
                </a:effectLst>
              </a:rPr>
              <a:t>, and </a:t>
            </a:r>
            <a:r>
              <a:rPr lang="en-US" sz="3500" b="1" dirty="0">
                <a:solidFill>
                  <a:srgbClr val="002060"/>
                </a:solidFill>
                <a:effectLst>
                  <a:outerShdw blurRad="38100" dist="38100" dir="2700000" algn="tl">
                    <a:srgbClr val="000000">
                      <a:alpha val="43137"/>
                    </a:srgbClr>
                  </a:outerShdw>
                </a:effectLst>
              </a:rPr>
              <a:t>St. Tammany</a:t>
            </a:r>
            <a:r>
              <a:rPr lang="en-US" sz="3500" dirty="0">
                <a:solidFill>
                  <a:srgbClr val="002060"/>
                </a:solidFill>
                <a:effectLst>
                  <a:outerShdw blurRad="38100" dist="38100" dir="2700000" algn="tl">
                    <a:srgbClr val="000000">
                      <a:alpha val="43137"/>
                    </a:srgbClr>
                  </a:outerShdw>
                </a:effectLst>
              </a:rPr>
              <a:t>.  We connect employers and job seekers and prepare the workforce to meet the needs of employers.  </a:t>
            </a:r>
          </a:p>
        </p:txBody>
      </p:sp>
      <p:pic>
        <p:nvPicPr>
          <p:cNvPr id="41" name="Picture 40" descr="Logo, company name&#10;&#10;Description automatically generated">
            <a:extLst>
              <a:ext uri="{FF2B5EF4-FFF2-40B4-BE49-F238E27FC236}">
                <a16:creationId xmlns:a16="http://schemas.microsoft.com/office/drawing/2014/main" id="{1210F27D-C6FE-4217-A5D7-799A7C028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pic>
        <p:nvPicPr>
          <p:cNvPr id="19" name="Picture 18" descr="Logo, company name&#10;&#10;Description automatically generated">
            <a:extLst>
              <a:ext uri="{FF2B5EF4-FFF2-40B4-BE49-F238E27FC236}">
                <a16:creationId xmlns:a16="http://schemas.microsoft.com/office/drawing/2014/main" id="{A842454F-CFB2-407F-9356-8A7AE9BBE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550" y="-595949"/>
            <a:ext cx="4263258" cy="4263258"/>
          </a:xfrm>
          <a:prstGeom prst="rect">
            <a:avLst/>
          </a:prstGeom>
        </p:spPr>
      </p:pic>
      <p:grpSp>
        <p:nvGrpSpPr>
          <p:cNvPr id="42" name="Group 41">
            <a:extLst>
              <a:ext uri="{FF2B5EF4-FFF2-40B4-BE49-F238E27FC236}">
                <a16:creationId xmlns:a16="http://schemas.microsoft.com/office/drawing/2014/main" id="{37AFA56F-7358-4863-80B9-CA4665BC41E9}"/>
              </a:ext>
            </a:extLst>
          </p:cNvPr>
          <p:cNvGrpSpPr/>
          <p:nvPr/>
        </p:nvGrpSpPr>
        <p:grpSpPr>
          <a:xfrm>
            <a:off x="0" y="5676522"/>
            <a:ext cx="2562131" cy="1181477"/>
            <a:chOff x="0" y="4882393"/>
            <a:chExt cx="3699545" cy="1975607"/>
          </a:xfrm>
        </p:grpSpPr>
        <p:sp>
          <p:nvSpPr>
            <p:cNvPr id="43" name="Right Triangle 42">
              <a:extLst>
                <a:ext uri="{FF2B5EF4-FFF2-40B4-BE49-F238E27FC236}">
                  <a16:creationId xmlns:a16="http://schemas.microsoft.com/office/drawing/2014/main" id="{D650D71E-913B-43B8-8BF8-F2BBC90ECA50}"/>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9F873F8C-6310-44CD-86B0-44D0906238A1}"/>
                </a:ext>
              </a:extLst>
            </p:cNvPr>
            <p:cNvGrpSpPr/>
            <p:nvPr/>
          </p:nvGrpSpPr>
          <p:grpSpPr>
            <a:xfrm>
              <a:off x="131466" y="6093359"/>
              <a:ext cx="2351675" cy="679751"/>
              <a:chOff x="226574" y="6107573"/>
              <a:chExt cx="2435565" cy="679751"/>
            </a:xfrm>
          </p:grpSpPr>
          <p:pic>
            <p:nvPicPr>
              <p:cNvPr id="45" name="Picture 44" descr="A black sign with white text&#10;&#10;Description automatically generated">
                <a:extLst>
                  <a:ext uri="{FF2B5EF4-FFF2-40B4-BE49-F238E27FC236}">
                    <a16:creationId xmlns:a16="http://schemas.microsoft.com/office/drawing/2014/main" id="{284F1BB9-9741-421E-B982-AF98B194A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46" name="Picture 45">
                <a:extLst>
                  <a:ext uri="{FF2B5EF4-FFF2-40B4-BE49-F238E27FC236}">
                    <a16:creationId xmlns:a16="http://schemas.microsoft.com/office/drawing/2014/main" id="{5A0A0826-9468-4443-870F-9F1537DFFA1F}"/>
                  </a:ext>
                </a:extLst>
              </p:cNvPr>
              <p:cNvPicPr>
                <a:picLocks noChangeAspect="1"/>
              </p:cNvPicPr>
              <p:nvPr/>
            </p:nvPicPr>
            <p:blipFill rotWithShape="1">
              <a:blip r:embed="rId6">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47" name="Picture 46">
                <a:extLst>
                  <a:ext uri="{FF2B5EF4-FFF2-40B4-BE49-F238E27FC236}">
                    <a16:creationId xmlns:a16="http://schemas.microsoft.com/office/drawing/2014/main" id="{587FD8E7-E831-479E-9AEA-15DDDAFFEA40}"/>
                  </a:ext>
                </a:extLst>
              </p:cNvPr>
              <p:cNvPicPr>
                <a:picLocks noChangeAspect="1"/>
              </p:cNvPicPr>
              <p:nvPr/>
            </p:nvPicPr>
            <p:blipFill rotWithShape="1">
              <a:blip r:embed="rId6">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spTree>
    <p:extLst>
      <p:ext uri="{BB962C8B-B14F-4D97-AF65-F5344CB8AC3E}">
        <p14:creationId xmlns:p14="http://schemas.microsoft.com/office/powerpoint/2010/main" val="2444548268"/>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computer, using&#10;&#10;Description automatically generated">
            <a:extLst>
              <a:ext uri="{FF2B5EF4-FFF2-40B4-BE49-F238E27FC236}">
                <a16:creationId xmlns:a16="http://schemas.microsoft.com/office/drawing/2014/main" id="{CB2B0B79-F995-474E-AC94-BAB264C3349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99803" y="896867"/>
            <a:ext cx="4071887" cy="868362"/>
          </a:xfrm>
        </p:spPr>
        <p:txBody>
          <a:bodyPr>
            <a:normAutofit fontScale="90000"/>
          </a:bodyPr>
          <a:lstStyle/>
          <a:p>
            <a:r>
              <a:rPr lang="en-US" b="1" dirty="0">
                <a:solidFill>
                  <a:srgbClr val="002060"/>
                </a:solidFill>
                <a:effectLst>
                  <a:outerShdw blurRad="38100" dist="38100" dir="2700000" algn="tl">
                    <a:srgbClr val="000000">
                      <a:alpha val="43137"/>
                    </a:srgbClr>
                  </a:outerShdw>
                </a:effectLst>
              </a:rPr>
              <a:t>Business Consulting Contacts</a:t>
            </a:r>
          </a:p>
        </p:txBody>
      </p:sp>
      <p:sp>
        <p:nvSpPr>
          <p:cNvPr id="3" name="Content Placeholder 2"/>
          <p:cNvSpPr>
            <a:spLocks noGrp="1"/>
          </p:cNvSpPr>
          <p:nvPr>
            <p:ph idx="1"/>
          </p:nvPr>
        </p:nvSpPr>
        <p:spPr>
          <a:xfrm>
            <a:off x="6611815" y="6160900"/>
            <a:ext cx="5563613" cy="646332"/>
          </a:xfrm>
        </p:spPr>
        <p:txBody>
          <a:bodyPr>
            <a:normAutofit/>
          </a:bodyPr>
          <a:lstStyle/>
          <a:p>
            <a:pPr algn="ctr">
              <a:buNone/>
            </a:pPr>
            <a:r>
              <a:rPr lang="en-US" sz="3200" b="1" i="1" dirty="0">
                <a:solidFill>
                  <a:srgbClr val="002060"/>
                </a:solidFill>
                <a:effectLst>
                  <a:outerShdw blurRad="38100" dist="38100" dir="2700000" algn="tl">
                    <a:srgbClr val="000000">
                      <a:alpha val="43137"/>
                    </a:srgbClr>
                  </a:outerShdw>
                </a:effectLst>
              </a:rPr>
              <a:t>We are THE </a:t>
            </a:r>
            <a:r>
              <a:rPr lang="en-US" sz="2400" b="1" i="1" dirty="0">
                <a:solidFill>
                  <a:srgbClr val="002060"/>
                </a:solidFill>
                <a:effectLst>
                  <a:outerShdw blurRad="38100" dist="38100" dir="2700000" algn="tl">
                    <a:srgbClr val="000000">
                      <a:alpha val="43137"/>
                    </a:srgbClr>
                  </a:outerShdw>
                </a:effectLst>
              </a:rPr>
              <a:t>workforce</a:t>
            </a:r>
            <a:r>
              <a:rPr lang="en-US" sz="3200" b="1" i="1" dirty="0">
                <a:solidFill>
                  <a:srgbClr val="002060"/>
                </a:solidFill>
                <a:effectLst>
                  <a:outerShdw blurRad="38100" dist="38100" dir="2700000" algn="tl">
                    <a:srgbClr val="000000">
                      <a:alpha val="43137"/>
                    </a:srgbClr>
                  </a:outerShdw>
                </a:effectLst>
              </a:rPr>
              <a:t> experts!</a:t>
            </a:r>
            <a:endParaRPr lang="en-US" sz="3200" b="1" i="1" dirty="0">
              <a:solidFill>
                <a:srgbClr val="00206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endParaRPr>
          </a:p>
          <a:p>
            <a:pPr algn="ctr">
              <a:buNone/>
            </a:pPr>
            <a:endParaRPr lang="en-US" b="1" dirty="0">
              <a:solidFill>
                <a:srgbClr val="0563C1"/>
              </a:solidFill>
              <a:hlinkClick r:id="rId3">
                <a:extLst>
                  <a:ext uri="{A12FA001-AC4F-418D-AE19-62706E023703}">
                    <ahyp:hlinkClr xmlns:ahyp="http://schemas.microsoft.com/office/drawing/2018/hyperlinkcolor" val="tx"/>
                  </a:ext>
                </a:extLst>
              </a:hlinkClick>
            </a:endParaRPr>
          </a:p>
          <a:p>
            <a:pPr algn="ctr">
              <a:buNone/>
            </a:pPr>
            <a:endParaRPr lang="en-US" b="1" dirty="0"/>
          </a:p>
          <a:p>
            <a:pPr algn="ctr">
              <a:buNone/>
            </a:pPr>
            <a:endParaRPr lang="en-US" dirty="0"/>
          </a:p>
        </p:txBody>
      </p:sp>
      <p:grpSp>
        <p:nvGrpSpPr>
          <p:cNvPr id="13" name="Group 12">
            <a:extLst>
              <a:ext uri="{FF2B5EF4-FFF2-40B4-BE49-F238E27FC236}">
                <a16:creationId xmlns:a16="http://schemas.microsoft.com/office/drawing/2014/main" id="{6D75377A-D6D7-4AF5-8B59-CD70EA3E742C}"/>
              </a:ext>
            </a:extLst>
          </p:cNvPr>
          <p:cNvGrpSpPr/>
          <p:nvPr/>
        </p:nvGrpSpPr>
        <p:grpSpPr>
          <a:xfrm>
            <a:off x="0" y="5676522"/>
            <a:ext cx="2562131" cy="1181477"/>
            <a:chOff x="0" y="4882393"/>
            <a:chExt cx="3699545" cy="1975607"/>
          </a:xfrm>
        </p:grpSpPr>
        <p:sp>
          <p:nvSpPr>
            <p:cNvPr id="14" name="Right Triangle 13">
              <a:extLst>
                <a:ext uri="{FF2B5EF4-FFF2-40B4-BE49-F238E27FC236}">
                  <a16:creationId xmlns:a16="http://schemas.microsoft.com/office/drawing/2014/main" id="{74531218-CFAF-46FF-BD7C-71C8388F9289}"/>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001F692-DF1B-4E86-A657-E21F8C17A1C1}"/>
                </a:ext>
              </a:extLst>
            </p:cNvPr>
            <p:cNvGrpSpPr/>
            <p:nvPr/>
          </p:nvGrpSpPr>
          <p:grpSpPr>
            <a:xfrm>
              <a:off x="131466" y="6093359"/>
              <a:ext cx="2351675" cy="679751"/>
              <a:chOff x="226574" y="6107573"/>
              <a:chExt cx="2435565" cy="679751"/>
            </a:xfrm>
          </p:grpSpPr>
          <p:pic>
            <p:nvPicPr>
              <p:cNvPr id="16" name="Picture 15" descr="A black sign with white text&#10;&#10;Description automatically generated">
                <a:extLst>
                  <a:ext uri="{FF2B5EF4-FFF2-40B4-BE49-F238E27FC236}">
                    <a16:creationId xmlns:a16="http://schemas.microsoft.com/office/drawing/2014/main" id="{35A8BC3C-6E9A-4EF2-9F6B-6634CDDBE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7" name="Picture 16">
                <a:extLst>
                  <a:ext uri="{FF2B5EF4-FFF2-40B4-BE49-F238E27FC236}">
                    <a16:creationId xmlns:a16="http://schemas.microsoft.com/office/drawing/2014/main" id="{DB0AD1F2-F664-43FC-B7CA-C87AF2A7BCF4}"/>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8" name="Picture 17">
                <a:extLst>
                  <a:ext uri="{FF2B5EF4-FFF2-40B4-BE49-F238E27FC236}">
                    <a16:creationId xmlns:a16="http://schemas.microsoft.com/office/drawing/2014/main" id="{109374A9-EC98-47DF-B990-71D19F02C0BE}"/>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19" name="Picture 18" descr="Logo, company name&#10;&#10;Description automatically generated">
            <a:extLst>
              <a:ext uri="{FF2B5EF4-FFF2-40B4-BE49-F238E27FC236}">
                <a16:creationId xmlns:a16="http://schemas.microsoft.com/office/drawing/2014/main" id="{CE5CD619-CFC2-4114-972D-9941FF1EB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22" name="Slide Number Placeholder 3">
            <a:extLst>
              <a:ext uri="{FF2B5EF4-FFF2-40B4-BE49-F238E27FC236}">
                <a16:creationId xmlns:a16="http://schemas.microsoft.com/office/drawing/2014/main" id="{6DF37ADE-FD36-44CC-BCAE-31F913983B5B}"/>
              </a:ext>
            </a:extLst>
          </p:cNvPr>
          <p:cNvSpPr>
            <a:spLocks noGrp="1"/>
          </p:cNvSpPr>
          <p:nvPr>
            <p:ph type="sldNum" sz="quarter" idx="12"/>
          </p:nvPr>
        </p:nvSpPr>
        <p:spPr bwMode="auto">
          <a:xfrm>
            <a:off x="8640745" y="654982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A404B571-5DFC-44EE-8A1C-3FE2574F451E}" type="slidenum">
              <a:rPr lang="en-US" altLang="en-US" sz="1200">
                <a:solidFill>
                  <a:srgbClr val="898989"/>
                </a:solidFill>
                <a:latin typeface="Calibri" panose="020F0502020204030204" pitchFamily="34" charset="0"/>
              </a:rPr>
              <a:pPr>
                <a:spcBef>
                  <a:spcPct val="0"/>
                </a:spcBef>
                <a:buClrTx/>
                <a:buFontTx/>
                <a:buNone/>
              </a:pPr>
              <a:t>20</a:t>
            </a:fld>
            <a:endParaRPr lang="en-US" altLang="en-US" sz="1200" dirty="0">
              <a:solidFill>
                <a:srgbClr val="898989"/>
              </a:solidFill>
              <a:latin typeface="Calibri" panose="020F0502020204030204" pitchFamily="34" charset="0"/>
            </a:endParaRPr>
          </a:p>
        </p:txBody>
      </p:sp>
      <p:sp>
        <p:nvSpPr>
          <p:cNvPr id="25" name="TextBox 24">
            <a:extLst>
              <a:ext uri="{FF2B5EF4-FFF2-40B4-BE49-F238E27FC236}">
                <a16:creationId xmlns:a16="http://schemas.microsoft.com/office/drawing/2014/main" id="{86B73CC2-A7CB-4E7C-ACE7-D3BB470B64D4}"/>
              </a:ext>
            </a:extLst>
          </p:cNvPr>
          <p:cNvSpPr txBox="1"/>
          <p:nvPr/>
        </p:nvSpPr>
        <p:spPr>
          <a:xfrm>
            <a:off x="699802" y="3453908"/>
            <a:ext cx="3022041" cy="923330"/>
          </a:xfrm>
          <a:prstGeom prst="rect">
            <a:avLst/>
          </a:prstGeom>
          <a:noFill/>
        </p:spPr>
        <p:txBody>
          <a:bodyPr wrap="square">
            <a:spAutoFit/>
          </a:bodyPr>
          <a:lstStyle/>
          <a:p>
            <a:r>
              <a:rPr lang="en-US" b="1" dirty="0">
                <a:solidFill>
                  <a:srgbClr val="0E426E"/>
                </a:solidFill>
              </a:rPr>
              <a:t>Don Shea</a:t>
            </a:r>
          </a:p>
          <a:p>
            <a:r>
              <a:rPr lang="en-US" b="1" dirty="0">
                <a:solidFill>
                  <a:srgbClr val="0E426E"/>
                </a:solidFill>
              </a:rPr>
              <a:t>Director of Business Services</a:t>
            </a:r>
          </a:p>
          <a:p>
            <a:r>
              <a:rPr lang="en-US" b="1" dirty="0">
                <a:solidFill>
                  <a:schemeClr val="accent1"/>
                </a:solidFill>
              </a:rPr>
              <a:t>dshea@triparishworks.net </a:t>
            </a:r>
          </a:p>
        </p:txBody>
      </p:sp>
      <p:sp>
        <p:nvSpPr>
          <p:cNvPr id="27" name="TextBox 26">
            <a:extLst>
              <a:ext uri="{FF2B5EF4-FFF2-40B4-BE49-F238E27FC236}">
                <a16:creationId xmlns:a16="http://schemas.microsoft.com/office/drawing/2014/main" id="{CFD043F5-83CD-44B8-B983-0846B276044A}"/>
              </a:ext>
            </a:extLst>
          </p:cNvPr>
          <p:cNvSpPr txBox="1"/>
          <p:nvPr/>
        </p:nvSpPr>
        <p:spPr>
          <a:xfrm>
            <a:off x="719700" y="4702425"/>
            <a:ext cx="3691799" cy="923330"/>
          </a:xfrm>
          <a:prstGeom prst="rect">
            <a:avLst/>
          </a:prstGeom>
          <a:noFill/>
        </p:spPr>
        <p:txBody>
          <a:bodyPr wrap="square">
            <a:spAutoFit/>
          </a:bodyPr>
          <a:lstStyle/>
          <a:p>
            <a:r>
              <a:rPr lang="en-US" b="1" dirty="0">
                <a:solidFill>
                  <a:srgbClr val="0E426E"/>
                </a:solidFill>
              </a:rPr>
              <a:t>Luan Norman</a:t>
            </a:r>
          </a:p>
          <a:p>
            <a:r>
              <a:rPr lang="en-US" b="1" dirty="0">
                <a:solidFill>
                  <a:srgbClr val="0E426E"/>
                </a:solidFill>
              </a:rPr>
              <a:t>Business Services Rep</a:t>
            </a:r>
          </a:p>
          <a:p>
            <a:r>
              <a:rPr lang="en-US" dirty="0">
                <a:solidFill>
                  <a:schemeClr val="accent1"/>
                </a:solidFill>
              </a:rPr>
              <a:t>lnorman@triparishworks.net</a:t>
            </a:r>
          </a:p>
        </p:txBody>
      </p:sp>
      <p:sp>
        <p:nvSpPr>
          <p:cNvPr id="29" name="TextBox 28">
            <a:extLst>
              <a:ext uri="{FF2B5EF4-FFF2-40B4-BE49-F238E27FC236}">
                <a16:creationId xmlns:a16="http://schemas.microsoft.com/office/drawing/2014/main" id="{D9FDAA18-203A-43B2-A372-06A0638C6CD9}"/>
              </a:ext>
            </a:extLst>
          </p:cNvPr>
          <p:cNvSpPr txBox="1"/>
          <p:nvPr/>
        </p:nvSpPr>
        <p:spPr>
          <a:xfrm>
            <a:off x="699802" y="2482390"/>
            <a:ext cx="5115679" cy="646331"/>
          </a:xfrm>
          <a:prstGeom prst="rect">
            <a:avLst/>
          </a:prstGeom>
          <a:noFill/>
        </p:spPr>
        <p:txBody>
          <a:bodyPr wrap="square">
            <a:spAutoFit/>
          </a:bodyPr>
          <a:lstStyle/>
          <a:p>
            <a:pPr>
              <a:buNone/>
            </a:pPr>
            <a:r>
              <a:rPr lang="en-US" b="1" dirty="0">
                <a:solidFill>
                  <a:srgbClr val="0563C1"/>
                </a:solidFill>
                <a:hlinkClick r:id="rId3">
                  <a:extLst>
                    <a:ext uri="{A12FA001-AC4F-418D-AE19-62706E023703}">
                      <ahyp:hlinkClr xmlns:ahyp="http://schemas.microsoft.com/office/drawing/2018/hyperlinkcolor" val="tx"/>
                    </a:ext>
                  </a:extLst>
                </a:hlinkClick>
              </a:rPr>
              <a:t>www.TriParishWorks.net</a:t>
            </a:r>
            <a:endParaRPr lang="en-US" b="1" dirty="0"/>
          </a:p>
          <a:p>
            <a:pPr>
              <a:buNone/>
            </a:pPr>
            <a:r>
              <a:rPr lang="en-US" b="1" dirty="0">
                <a:solidFill>
                  <a:srgbClr val="0E426E"/>
                </a:solidFill>
              </a:rPr>
              <a:t>St. Tammany:  985-646-3940</a:t>
            </a:r>
          </a:p>
        </p:txBody>
      </p:sp>
    </p:spTree>
    <p:extLst>
      <p:ext uri="{BB962C8B-B14F-4D97-AF65-F5344CB8AC3E}">
        <p14:creationId xmlns:p14="http://schemas.microsoft.com/office/powerpoint/2010/main" val="4112285131"/>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63F5FDE-3841-4B8B-9264-97654B666E81}"/>
              </a:ext>
            </a:extLst>
          </p:cNvPr>
          <p:cNvSpPr>
            <a:spLocks noGrp="1"/>
          </p:cNvSpPr>
          <p:nvPr>
            <p:ph type="title"/>
          </p:nvPr>
        </p:nvSpPr>
        <p:spPr/>
        <p:txBody>
          <a:bodyPr>
            <a:normAutofit/>
          </a:bodyPr>
          <a:lstStyle/>
          <a:p>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t>WOTC – 6 </a:t>
            </a: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cs typeface="Calibri" panose="020F0502020204030204" pitchFamily="34" charset="0"/>
              </a:rPr>
              <a:t>Steps</a:t>
            </a: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t> to Success</a:t>
            </a:r>
          </a:p>
        </p:txBody>
      </p:sp>
      <p:sp>
        <p:nvSpPr>
          <p:cNvPr id="3" name="Content Placeholder 2">
            <a:extLst>
              <a:ext uri="{FF2B5EF4-FFF2-40B4-BE49-F238E27FC236}">
                <a16:creationId xmlns:a16="http://schemas.microsoft.com/office/drawing/2014/main" id="{4D8E2CC1-FFA6-4AF0-A65A-D0D729C4DCA4}"/>
              </a:ext>
            </a:extLst>
          </p:cNvPr>
          <p:cNvSpPr>
            <a:spLocks noGrp="1"/>
          </p:cNvSpPr>
          <p:nvPr>
            <p:ph idx="1"/>
          </p:nvPr>
        </p:nvSpPr>
        <p:spPr>
          <a:xfrm>
            <a:off x="955412" y="4897171"/>
            <a:ext cx="10281176" cy="1141450"/>
          </a:xfrm>
        </p:spPr>
        <p:txBody>
          <a:bodyPr>
            <a:normAutofit fontScale="92500"/>
          </a:bodyPr>
          <a:lstStyle/>
          <a:p>
            <a:pPr marL="457200" lvl="1" indent="0">
              <a:buClr>
                <a:srgbClr val="336699"/>
              </a:buClr>
              <a:buSzPct val="50000"/>
              <a:buNone/>
              <a:defRPr/>
            </a:pPr>
            <a:r>
              <a:rPr lang="en-US" sz="2800" b="1" dirty="0">
                <a:solidFill>
                  <a:srgbClr val="0E426E"/>
                </a:solidFill>
              </a:rPr>
              <a:t>Provides a Tax Incentive for the Prospective Employer</a:t>
            </a:r>
          </a:p>
          <a:p>
            <a:pPr marL="457200" lvl="1" indent="0">
              <a:buClr>
                <a:srgbClr val="336699"/>
              </a:buClr>
              <a:buSzPct val="50000"/>
              <a:buNone/>
              <a:defRPr/>
            </a:pPr>
            <a:r>
              <a:rPr lang="en-US" sz="2800" b="1" dirty="0">
                <a:solidFill>
                  <a:srgbClr val="0E426E"/>
                </a:solidFill>
              </a:rPr>
              <a:t>Improves the Employment Prospects of Disadvantaged Individuals </a:t>
            </a:r>
            <a:endParaRPr lang="en-US" sz="900" b="1" dirty="0">
              <a:solidFill>
                <a:srgbClr val="0E426E"/>
              </a:solidFill>
            </a:endParaRPr>
          </a:p>
        </p:txBody>
      </p:sp>
      <p:sp>
        <p:nvSpPr>
          <p:cNvPr id="6148" name="Slide Number Placeholder 3">
            <a:extLst>
              <a:ext uri="{FF2B5EF4-FFF2-40B4-BE49-F238E27FC236}">
                <a16:creationId xmlns:a16="http://schemas.microsoft.com/office/drawing/2014/main" id="{2060F54E-06E5-46E1-89B2-EC8DBB0F01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03CDD7D6-0716-4397-AD8E-5AFAA98413E0}" type="slidenum">
              <a:rPr lang="en-US" altLang="en-US" sz="1200">
                <a:solidFill>
                  <a:srgbClr val="898989"/>
                </a:solidFill>
                <a:latin typeface="Calibri" panose="020F0502020204030204" pitchFamily="34" charset="0"/>
              </a:rPr>
              <a:pPr>
                <a:spcBef>
                  <a:spcPct val="0"/>
                </a:spcBef>
                <a:buClrTx/>
                <a:buFontTx/>
                <a:buNone/>
              </a:pPr>
              <a:t>3</a:t>
            </a:fld>
            <a:endParaRPr lang="en-US" altLang="en-US" sz="1200">
              <a:solidFill>
                <a:srgbClr val="898989"/>
              </a:solidFill>
              <a:latin typeface="Calibri" panose="020F0502020204030204" pitchFamily="34" charset="0"/>
            </a:endParaRPr>
          </a:p>
        </p:txBody>
      </p:sp>
      <p:pic>
        <p:nvPicPr>
          <p:cNvPr id="6149" name="Picture 2" descr="http://www.trianglemoneyguide.com/wp-content/uploads/2012/09/6StepProcess-300x295.png">
            <a:extLst>
              <a:ext uri="{FF2B5EF4-FFF2-40B4-BE49-F238E27FC236}">
                <a16:creationId xmlns:a16="http://schemas.microsoft.com/office/drawing/2014/main" id="{436DA861-9D20-4680-ACF3-A91873F49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006" y="1590977"/>
            <a:ext cx="3201070" cy="314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CA3801EF-3F9B-467D-A460-E8CE930B75C1}"/>
              </a:ext>
            </a:extLst>
          </p:cNvPr>
          <p:cNvGrpSpPr/>
          <p:nvPr/>
        </p:nvGrpSpPr>
        <p:grpSpPr>
          <a:xfrm>
            <a:off x="0" y="5676522"/>
            <a:ext cx="2562131" cy="1181477"/>
            <a:chOff x="0" y="4882393"/>
            <a:chExt cx="3699545" cy="1975607"/>
          </a:xfrm>
        </p:grpSpPr>
        <p:sp>
          <p:nvSpPr>
            <p:cNvPr id="19" name="Right Triangle 18">
              <a:extLst>
                <a:ext uri="{FF2B5EF4-FFF2-40B4-BE49-F238E27FC236}">
                  <a16:creationId xmlns:a16="http://schemas.microsoft.com/office/drawing/2014/main" id="{EEAF8AA6-B668-4889-9F7B-8860D3E792F2}"/>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62291DF-871C-43CF-A449-BDC090B03294}"/>
                </a:ext>
              </a:extLst>
            </p:cNvPr>
            <p:cNvGrpSpPr/>
            <p:nvPr/>
          </p:nvGrpSpPr>
          <p:grpSpPr>
            <a:xfrm>
              <a:off x="131466" y="6093359"/>
              <a:ext cx="2351675" cy="679751"/>
              <a:chOff x="226574" y="6107573"/>
              <a:chExt cx="2435565" cy="679751"/>
            </a:xfrm>
          </p:grpSpPr>
          <p:pic>
            <p:nvPicPr>
              <p:cNvPr id="21" name="Picture 20" descr="A black sign with white text&#10;&#10;Description automatically generated">
                <a:extLst>
                  <a:ext uri="{FF2B5EF4-FFF2-40B4-BE49-F238E27FC236}">
                    <a16:creationId xmlns:a16="http://schemas.microsoft.com/office/drawing/2014/main" id="{9A1B29A6-4635-47C1-AC32-63FE9DC94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2" name="Picture 21">
                <a:extLst>
                  <a:ext uri="{FF2B5EF4-FFF2-40B4-BE49-F238E27FC236}">
                    <a16:creationId xmlns:a16="http://schemas.microsoft.com/office/drawing/2014/main" id="{630A46F5-0E78-4224-A25C-5166817AA9C8}"/>
                  </a:ext>
                </a:extLst>
              </p:cNvPr>
              <p:cNvPicPr>
                <a:picLocks noChangeAspect="1"/>
              </p:cNvPicPr>
              <p:nvPr/>
            </p:nvPicPr>
            <p:blipFill rotWithShape="1">
              <a:blip r:embed="rId4">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3" name="Picture 22">
                <a:extLst>
                  <a:ext uri="{FF2B5EF4-FFF2-40B4-BE49-F238E27FC236}">
                    <a16:creationId xmlns:a16="http://schemas.microsoft.com/office/drawing/2014/main" id="{CEA31702-AEEF-4368-89D3-24B7233C2E78}"/>
                  </a:ext>
                </a:extLst>
              </p:cNvPr>
              <p:cNvPicPr>
                <a:picLocks noChangeAspect="1"/>
              </p:cNvPicPr>
              <p:nvPr/>
            </p:nvPicPr>
            <p:blipFill rotWithShape="1">
              <a:blip r:embed="rId4">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4" name="Picture 23" descr="Logo, company name&#10;&#10;Description automatically generated">
            <a:extLst>
              <a:ext uri="{FF2B5EF4-FFF2-40B4-BE49-F238E27FC236}">
                <a16:creationId xmlns:a16="http://schemas.microsoft.com/office/drawing/2014/main" id="{4A455B47-DDD3-4C8D-B7C9-F830493D5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25" name="Content Placeholder 2">
            <a:extLst>
              <a:ext uri="{FF2B5EF4-FFF2-40B4-BE49-F238E27FC236}">
                <a16:creationId xmlns:a16="http://schemas.microsoft.com/office/drawing/2014/main" id="{578EF739-57CB-4442-AF41-213473096505}"/>
              </a:ext>
            </a:extLst>
          </p:cNvPr>
          <p:cNvSpPr txBox="1">
            <a:spLocks/>
          </p:cNvSpPr>
          <p:nvPr/>
        </p:nvSpPr>
        <p:spPr>
          <a:xfrm>
            <a:off x="2355272" y="2023175"/>
            <a:ext cx="3547724" cy="2446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336699"/>
              </a:buClr>
              <a:buSzPct val="50000"/>
              <a:buFont typeface="Arial" charset="0"/>
              <a:buNone/>
              <a:defRPr/>
            </a:pPr>
            <a:r>
              <a:rPr lang="en-US" sz="3200" b="1" dirty="0">
                <a:solidFill>
                  <a:srgbClr val="0E426E"/>
                </a:solidFill>
                <a:effectLst>
                  <a:outerShdw blurRad="38100" dist="38100" dir="2700000" algn="tl">
                    <a:srgbClr val="000000">
                      <a:alpha val="43137"/>
                    </a:srgbClr>
                  </a:outerShdw>
                </a:effectLst>
                <a:ea typeface="Verdana" pitchFamily="34" charset="0"/>
                <a:cs typeface="Verdana" pitchFamily="34" charset="0"/>
              </a:rPr>
              <a:t>W</a:t>
            </a:r>
            <a:r>
              <a:rPr lang="en-US" sz="3200" b="1" dirty="0">
                <a:solidFill>
                  <a:srgbClr val="1563A3"/>
                </a:solidFill>
                <a:ea typeface="Verdana" pitchFamily="34" charset="0"/>
                <a:cs typeface="Verdana" pitchFamily="34" charset="0"/>
              </a:rPr>
              <a:t>ork</a:t>
            </a:r>
            <a:endParaRPr lang="en-US" sz="3200" b="1" dirty="0">
              <a:solidFill>
                <a:srgbClr val="0E426E"/>
              </a:solidFill>
              <a:ea typeface="Verdana" pitchFamily="34" charset="0"/>
              <a:cs typeface="Verdana" pitchFamily="34" charset="0"/>
            </a:endParaRPr>
          </a:p>
          <a:p>
            <a:pPr lvl="1">
              <a:buClr>
                <a:srgbClr val="336699"/>
              </a:buClr>
              <a:buSzPct val="50000"/>
              <a:buFont typeface="Arial" charset="0"/>
              <a:buNone/>
              <a:defRPr/>
            </a:pPr>
            <a:r>
              <a:rPr lang="en-US" sz="3200" b="1" dirty="0">
                <a:solidFill>
                  <a:srgbClr val="0E426E"/>
                </a:solidFill>
                <a:effectLst>
                  <a:outerShdw blurRad="38100" dist="38100" dir="2700000" algn="tl">
                    <a:srgbClr val="000000">
                      <a:alpha val="43137"/>
                    </a:srgbClr>
                  </a:outerShdw>
                </a:effectLst>
                <a:ea typeface="Verdana" pitchFamily="34" charset="0"/>
                <a:cs typeface="Verdana" pitchFamily="34" charset="0"/>
              </a:rPr>
              <a:t>O</a:t>
            </a:r>
            <a:r>
              <a:rPr lang="en-US" sz="3200" b="1" dirty="0">
                <a:solidFill>
                  <a:srgbClr val="1563A3"/>
                </a:solidFill>
                <a:ea typeface="Verdana" pitchFamily="34" charset="0"/>
                <a:cs typeface="Verdana" pitchFamily="34" charset="0"/>
              </a:rPr>
              <a:t>pportunity</a:t>
            </a:r>
            <a:endParaRPr lang="en-US" sz="3200" b="1" dirty="0">
              <a:solidFill>
                <a:srgbClr val="0E426E"/>
              </a:solidFill>
              <a:ea typeface="Verdana" pitchFamily="34" charset="0"/>
              <a:cs typeface="Verdana" pitchFamily="34" charset="0"/>
            </a:endParaRPr>
          </a:p>
          <a:p>
            <a:pPr lvl="1">
              <a:buClr>
                <a:srgbClr val="336699"/>
              </a:buClr>
              <a:buSzPct val="50000"/>
              <a:buFont typeface="Arial" charset="0"/>
              <a:buNone/>
              <a:defRPr/>
            </a:pPr>
            <a:r>
              <a:rPr lang="en-US" sz="3200" b="1" dirty="0">
                <a:solidFill>
                  <a:srgbClr val="0E426E"/>
                </a:solidFill>
                <a:effectLst>
                  <a:outerShdw blurRad="38100" dist="38100" dir="2700000" algn="tl">
                    <a:srgbClr val="000000">
                      <a:alpha val="43137"/>
                    </a:srgbClr>
                  </a:outerShdw>
                </a:effectLst>
                <a:ea typeface="Verdana" pitchFamily="34" charset="0"/>
                <a:cs typeface="Verdana" pitchFamily="34" charset="0"/>
              </a:rPr>
              <a:t>T</a:t>
            </a:r>
            <a:r>
              <a:rPr lang="en-US" sz="3200" b="1" dirty="0">
                <a:solidFill>
                  <a:srgbClr val="1563A3"/>
                </a:solidFill>
                <a:ea typeface="Verdana" pitchFamily="34" charset="0"/>
                <a:cs typeface="Verdana" pitchFamily="34" charset="0"/>
              </a:rPr>
              <a:t>ax</a:t>
            </a:r>
            <a:endParaRPr lang="en-US" sz="3200" b="1" dirty="0">
              <a:solidFill>
                <a:srgbClr val="0E426E"/>
              </a:solidFill>
              <a:ea typeface="Verdana" pitchFamily="34" charset="0"/>
              <a:cs typeface="Verdana" pitchFamily="34" charset="0"/>
            </a:endParaRPr>
          </a:p>
          <a:p>
            <a:pPr lvl="1">
              <a:buClr>
                <a:srgbClr val="336699"/>
              </a:buClr>
              <a:buSzPct val="50000"/>
              <a:buFont typeface="Arial" charset="0"/>
              <a:buNone/>
              <a:defRPr/>
            </a:pPr>
            <a:r>
              <a:rPr lang="en-US" sz="3200" b="1" dirty="0">
                <a:solidFill>
                  <a:srgbClr val="0E426E"/>
                </a:solidFill>
                <a:effectLst>
                  <a:outerShdw blurRad="38100" dist="38100" dir="2700000" algn="tl">
                    <a:srgbClr val="000000">
                      <a:alpha val="43137"/>
                    </a:srgbClr>
                  </a:outerShdw>
                </a:effectLst>
                <a:ea typeface="Verdana" pitchFamily="34" charset="0"/>
                <a:cs typeface="Verdana" pitchFamily="34" charset="0"/>
              </a:rPr>
              <a:t>C</a:t>
            </a:r>
            <a:r>
              <a:rPr lang="en-US" sz="3200" b="1" dirty="0">
                <a:solidFill>
                  <a:srgbClr val="1563A3"/>
                </a:solidFill>
                <a:ea typeface="Verdana" pitchFamily="34" charset="0"/>
                <a:cs typeface="Verdana" pitchFamily="34" charset="0"/>
              </a:rPr>
              <a:t>redit</a:t>
            </a:r>
          </a:p>
        </p:txBody>
      </p:sp>
    </p:spTree>
    <p:extLst>
      <p:ext uri="{BB962C8B-B14F-4D97-AF65-F5344CB8AC3E}">
        <p14:creationId xmlns:p14="http://schemas.microsoft.com/office/powerpoint/2010/main" val="140473317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ople in a job interview">
            <a:extLst>
              <a:ext uri="{FF2B5EF4-FFF2-40B4-BE49-F238E27FC236}">
                <a16:creationId xmlns:a16="http://schemas.microsoft.com/office/drawing/2014/main" id="{4A0D4833-15BA-4011-AB0A-5331F913CB1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346362"/>
            <a:ext cx="12192000" cy="8128000"/>
          </a:xfrm>
          <a:prstGeom prst="rect">
            <a:avLst/>
          </a:prstGeom>
        </p:spPr>
      </p:pic>
      <p:sp>
        <p:nvSpPr>
          <p:cNvPr id="6146" name="Title 1">
            <a:extLst>
              <a:ext uri="{FF2B5EF4-FFF2-40B4-BE49-F238E27FC236}">
                <a16:creationId xmlns:a16="http://schemas.microsoft.com/office/drawing/2014/main" id="{363F5FDE-3841-4B8B-9264-97654B666E81}"/>
              </a:ext>
            </a:extLst>
          </p:cNvPr>
          <p:cNvSpPr>
            <a:spLocks noGrp="1"/>
          </p:cNvSpPr>
          <p:nvPr>
            <p:ph type="title"/>
          </p:nvPr>
        </p:nvSpPr>
        <p:spPr>
          <a:xfrm>
            <a:off x="395425" y="1030831"/>
            <a:ext cx="7146112" cy="1451400"/>
          </a:xfrm>
        </p:spPr>
        <p:txBody>
          <a:bodyPr>
            <a:noAutofit/>
          </a:bodyPr>
          <a:lstStyle/>
          <a:p>
            <a:r>
              <a:rPr lang="en-US" altLang="en-US" sz="88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What is </a:t>
            </a:r>
            <a:br>
              <a:rPr lang="en-US" altLang="en-US" sz="88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br>
            <a:r>
              <a:rPr lang="en-US" altLang="en-US" sz="8800" b="1"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WOTC ?</a:t>
            </a:r>
          </a:p>
        </p:txBody>
      </p:sp>
      <p:sp>
        <p:nvSpPr>
          <p:cNvPr id="6148" name="Slide Number Placeholder 3">
            <a:extLst>
              <a:ext uri="{FF2B5EF4-FFF2-40B4-BE49-F238E27FC236}">
                <a16:creationId xmlns:a16="http://schemas.microsoft.com/office/drawing/2014/main" id="{2060F54E-06E5-46E1-89B2-EC8DBB0F01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03CDD7D6-0716-4397-AD8E-5AFAA98413E0}" type="slidenum">
              <a:rPr lang="en-US" altLang="en-US" sz="1200">
                <a:solidFill>
                  <a:srgbClr val="898989"/>
                </a:solidFill>
                <a:latin typeface="Calibri" panose="020F0502020204030204" pitchFamily="34" charset="0"/>
              </a:rPr>
              <a:pPr>
                <a:spcBef>
                  <a:spcPct val="0"/>
                </a:spcBef>
                <a:buClrTx/>
                <a:buFontTx/>
                <a:buNone/>
              </a:pPr>
              <a:t>4</a:t>
            </a:fld>
            <a:endParaRPr lang="en-US" altLang="en-US" sz="1200">
              <a:solidFill>
                <a:srgbClr val="898989"/>
              </a:solidFill>
              <a:latin typeface="Calibri" panose="020F0502020204030204" pitchFamily="34" charset="0"/>
            </a:endParaRPr>
          </a:p>
        </p:txBody>
      </p:sp>
      <p:grpSp>
        <p:nvGrpSpPr>
          <p:cNvPr id="18" name="Group 17">
            <a:extLst>
              <a:ext uri="{FF2B5EF4-FFF2-40B4-BE49-F238E27FC236}">
                <a16:creationId xmlns:a16="http://schemas.microsoft.com/office/drawing/2014/main" id="{CA3801EF-3F9B-467D-A460-E8CE930B75C1}"/>
              </a:ext>
            </a:extLst>
          </p:cNvPr>
          <p:cNvGrpSpPr/>
          <p:nvPr/>
        </p:nvGrpSpPr>
        <p:grpSpPr>
          <a:xfrm>
            <a:off x="0" y="5676522"/>
            <a:ext cx="2562131" cy="1181477"/>
            <a:chOff x="0" y="4882393"/>
            <a:chExt cx="3699545" cy="1975607"/>
          </a:xfrm>
        </p:grpSpPr>
        <p:sp>
          <p:nvSpPr>
            <p:cNvPr id="19" name="Right Triangle 18">
              <a:extLst>
                <a:ext uri="{FF2B5EF4-FFF2-40B4-BE49-F238E27FC236}">
                  <a16:creationId xmlns:a16="http://schemas.microsoft.com/office/drawing/2014/main" id="{EEAF8AA6-B668-4889-9F7B-8860D3E792F2}"/>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62291DF-871C-43CF-A449-BDC090B03294}"/>
                </a:ext>
              </a:extLst>
            </p:cNvPr>
            <p:cNvGrpSpPr/>
            <p:nvPr/>
          </p:nvGrpSpPr>
          <p:grpSpPr>
            <a:xfrm>
              <a:off x="131466" y="6093359"/>
              <a:ext cx="2351675" cy="679751"/>
              <a:chOff x="226574" y="6107573"/>
              <a:chExt cx="2435565" cy="679751"/>
            </a:xfrm>
          </p:grpSpPr>
          <p:pic>
            <p:nvPicPr>
              <p:cNvPr id="21" name="Picture 20" descr="A black sign with white text&#10;&#10;Description automatically generated">
                <a:extLst>
                  <a:ext uri="{FF2B5EF4-FFF2-40B4-BE49-F238E27FC236}">
                    <a16:creationId xmlns:a16="http://schemas.microsoft.com/office/drawing/2014/main" id="{9A1B29A6-4635-47C1-AC32-63FE9DC94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2" name="Picture 21">
                <a:extLst>
                  <a:ext uri="{FF2B5EF4-FFF2-40B4-BE49-F238E27FC236}">
                    <a16:creationId xmlns:a16="http://schemas.microsoft.com/office/drawing/2014/main" id="{630A46F5-0E78-4224-A25C-5166817AA9C8}"/>
                  </a:ext>
                </a:extLst>
              </p:cNvPr>
              <p:cNvPicPr>
                <a:picLocks noChangeAspect="1"/>
              </p:cNvPicPr>
              <p:nvPr/>
            </p:nvPicPr>
            <p:blipFill rotWithShape="1">
              <a:blip r:embed="rId4">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3" name="Picture 22">
                <a:extLst>
                  <a:ext uri="{FF2B5EF4-FFF2-40B4-BE49-F238E27FC236}">
                    <a16:creationId xmlns:a16="http://schemas.microsoft.com/office/drawing/2014/main" id="{CEA31702-AEEF-4368-89D3-24B7233C2E78}"/>
                  </a:ext>
                </a:extLst>
              </p:cNvPr>
              <p:cNvPicPr>
                <a:picLocks noChangeAspect="1"/>
              </p:cNvPicPr>
              <p:nvPr/>
            </p:nvPicPr>
            <p:blipFill rotWithShape="1">
              <a:blip r:embed="rId4">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4" name="Picture 23" descr="Logo, company name&#10;&#10;Description automatically generated">
            <a:extLst>
              <a:ext uri="{FF2B5EF4-FFF2-40B4-BE49-F238E27FC236}">
                <a16:creationId xmlns:a16="http://schemas.microsoft.com/office/drawing/2014/main" id="{4A455B47-DDD3-4C8D-B7C9-F830493D5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10" name="Rectangle: Rounded Corners 9">
            <a:extLst>
              <a:ext uri="{FF2B5EF4-FFF2-40B4-BE49-F238E27FC236}">
                <a16:creationId xmlns:a16="http://schemas.microsoft.com/office/drawing/2014/main" id="{FB694150-9E60-47C1-9D4C-45ADBF155E76}"/>
              </a:ext>
            </a:extLst>
          </p:cNvPr>
          <p:cNvSpPr/>
          <p:nvPr/>
        </p:nvSpPr>
        <p:spPr>
          <a:xfrm>
            <a:off x="1249446" y="3659184"/>
            <a:ext cx="9693107" cy="23494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050FFA0-BCB5-4900-8470-E426D639FADD}"/>
              </a:ext>
            </a:extLst>
          </p:cNvPr>
          <p:cNvSpPr txBox="1">
            <a:spLocks/>
          </p:cNvSpPr>
          <p:nvPr/>
        </p:nvSpPr>
        <p:spPr>
          <a:xfrm>
            <a:off x="2622899" y="3612474"/>
            <a:ext cx="6671854" cy="699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ctr">
              <a:buClr>
                <a:srgbClr val="336699"/>
              </a:buClr>
              <a:buSzPct val="50000"/>
              <a:buFont typeface="Arial" charset="0"/>
              <a:buNone/>
              <a:defRPr/>
            </a:pPr>
            <a:r>
              <a:rPr lang="en-US" sz="3200" b="1" dirty="0">
                <a:solidFill>
                  <a:schemeClr val="bg1"/>
                </a:solidFill>
                <a:effectLst>
                  <a:outerShdw blurRad="38100" dist="38100" dir="2700000" algn="tl">
                    <a:srgbClr val="000000">
                      <a:alpha val="43137"/>
                    </a:srgbClr>
                  </a:outerShdw>
                </a:effectLst>
                <a:latin typeface="Calibri" panose="020F0502020204030204" pitchFamily="34" charset="0"/>
                <a:ea typeface="Verdana" pitchFamily="34" charset="0"/>
                <a:cs typeface="Calibri" panose="020F0502020204030204" pitchFamily="34" charset="0"/>
              </a:rPr>
              <a:t>Work Opportunity Tax Credit</a:t>
            </a:r>
          </a:p>
        </p:txBody>
      </p:sp>
      <p:sp>
        <p:nvSpPr>
          <p:cNvPr id="14" name="Content Placeholder 2">
            <a:extLst>
              <a:ext uri="{FF2B5EF4-FFF2-40B4-BE49-F238E27FC236}">
                <a16:creationId xmlns:a16="http://schemas.microsoft.com/office/drawing/2014/main" id="{64A6D416-C091-479F-98D4-E659EF7265FF}"/>
              </a:ext>
            </a:extLst>
          </p:cNvPr>
          <p:cNvSpPr txBox="1">
            <a:spLocks/>
          </p:cNvSpPr>
          <p:nvPr/>
        </p:nvSpPr>
        <p:spPr>
          <a:xfrm>
            <a:off x="906992" y="4345141"/>
            <a:ext cx="10103668" cy="1720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Clr>
                <a:srgbClr val="336699"/>
              </a:buClr>
              <a:buSzPct val="50000"/>
              <a:buFont typeface="Arial" panose="020B0604020202020204" pitchFamily="34" charset="0"/>
              <a:buNone/>
              <a:defRPr/>
            </a:pPr>
            <a:r>
              <a:rPr lang="en-US" b="1" i="0" dirty="0">
                <a:solidFill>
                  <a:schemeClr val="bg1"/>
                </a:solidFill>
                <a:effectLst>
                  <a:outerShdw blurRad="38100" dist="38100" dir="2700000" algn="tl">
                    <a:srgbClr val="000000">
                      <a:alpha val="43137"/>
                    </a:srgbClr>
                  </a:outerShdw>
                </a:effectLst>
              </a:rPr>
              <a:t>A federal tax credit available to employers who invest in American job seekers who have consistently faced barriers to employment. </a:t>
            </a:r>
            <a:r>
              <a:rPr lang="en-US" b="0" i="0" dirty="0">
                <a:solidFill>
                  <a:schemeClr val="bg1"/>
                </a:solidFill>
                <a:effectLst/>
              </a:rPr>
              <a:t>Employers may meet their business needs and claim a tax credit if they hire an individual who is in a WOTC targeted group</a:t>
            </a:r>
            <a:endParaRPr lang="en-US" dirty="0">
              <a:solidFill>
                <a:schemeClr val="bg1"/>
              </a:solidFill>
            </a:endParaRPr>
          </a:p>
        </p:txBody>
      </p:sp>
    </p:spTree>
    <p:extLst>
      <p:ext uri="{BB962C8B-B14F-4D97-AF65-F5344CB8AC3E}">
        <p14:creationId xmlns:p14="http://schemas.microsoft.com/office/powerpoint/2010/main" val="3576628536"/>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18890C6-B203-46F1-8D54-00FA5A048AC4}"/>
              </a:ext>
            </a:extLst>
          </p:cNvPr>
          <p:cNvSpPr>
            <a:spLocks noGrp="1"/>
          </p:cNvSpPr>
          <p:nvPr>
            <p:ph type="title"/>
          </p:nvPr>
        </p:nvSpPr>
        <p:spPr>
          <a:xfrm>
            <a:off x="1337801" y="890833"/>
            <a:ext cx="9590171" cy="859497"/>
          </a:xfrm>
        </p:spPr>
        <p:txBody>
          <a:bodyPr>
            <a:noAutofit/>
          </a:bodyPr>
          <a:lstStyle/>
          <a:p>
            <a:pPr algn="ctr">
              <a:lnSpc>
                <a:spcPct val="100000"/>
              </a:lnSpc>
            </a:pP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t>Benefits for </a:t>
            </a: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cs typeface="Calibri" panose="020F0502020204030204" pitchFamily="34" charset="0"/>
              </a:rPr>
              <a:t>Hiring</a:t>
            </a: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t> from Special Populations</a:t>
            </a:r>
          </a:p>
        </p:txBody>
      </p:sp>
      <p:sp>
        <p:nvSpPr>
          <p:cNvPr id="7172" name="Slide Number Placeholder 3">
            <a:extLst>
              <a:ext uri="{FF2B5EF4-FFF2-40B4-BE49-F238E27FC236}">
                <a16:creationId xmlns:a16="http://schemas.microsoft.com/office/drawing/2014/main" id="{8EA3255B-55D5-43F3-8EF9-612A42ED9D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75672A51-C321-4891-A159-145A1BF2BD54}" type="slidenum">
              <a:rPr lang="en-US" altLang="en-US" sz="1200">
                <a:solidFill>
                  <a:srgbClr val="898989"/>
                </a:solidFill>
                <a:latin typeface="Calibri" panose="020F0502020204030204" pitchFamily="34" charset="0"/>
              </a:rPr>
              <a:pPr>
                <a:spcBef>
                  <a:spcPct val="0"/>
                </a:spcBef>
                <a:buClrTx/>
                <a:buFontTx/>
                <a:buNone/>
              </a:pPr>
              <a:t>5</a:t>
            </a:fld>
            <a:endParaRPr lang="en-US" altLang="en-US" sz="1200">
              <a:solidFill>
                <a:srgbClr val="898989"/>
              </a:solidFill>
              <a:latin typeface="Calibri" panose="020F0502020204030204" pitchFamily="34" charset="0"/>
            </a:endParaRPr>
          </a:p>
        </p:txBody>
      </p:sp>
      <p:sp>
        <p:nvSpPr>
          <p:cNvPr id="7173" name="AutoShape 2" descr="data:image/jpeg;base64,/9j/4AAQSkZJRgABAQAAAQABAAD/2wCEAAkGBxQQEBQPDxQUDxQPDw8PDxAUDxQUFA8PFBQXFhQUFBQYHCggGBolHBQUITEhJSkrLi4uFx8zODMsNygtLisBCgoKDg0OGxAQGywkICQuNC0vLCwsLywsLCwsNCwsLCwsLCwsLCwsLCwrLCwuLCwsLCwsLCwsLCwsLCwsLCwsLP/AABEIALcBEwMBIgACEQEDEQH/xAAbAAACAgMBAAAAAAAAAAAAAAAAAQIGBAUHA//EAEcQAAEDAgMEBQcIBgoDAAAAAAEAAgMEEQUSIQYTMVEHIkFxkRQyUmGBocEWI0JykrHC0RUkQ2Ki4SUzgoOTsrPD8PEmpMT/xAAZAQEBAQEBAQAAAAAAAAAAAAAAAQIDBAX/xAAsEQACAgEDAwMDAwUAAAAAAAAAAQIRAxITIQQxQTJRYRSh8DOx0SJCUoGR/9oADAMBAAIRAxEAPwDsqYSCYQDCaQTQDQhCoGmkmgBNJNACaEIAQmhQCTQhUAhNCASE0IBITQgEhNJAJAQhACEIQDQkmgEhCEAIQhACSaEBjphATCgAJoTQAhCFQNNJNACaEwgGAnZY0tTY2Ch5YfUuDzxTo1oZmWTssLywp+VlTfiXQzMsiyx4qsG4PEWPsP8A0p+UhbWWDXcmlnrZFl4GqHJRNV6lN6A0sybIssdlTcgczZeT5zfQqPNGrQ0MzbIsqlhu29JU1BpYZ80zc4MZjkYbsNnC7mgXGunHQ8lmVG0MUdTHRued9O1z44w1zuo293OIFmDQ6m17Kb/wNPyWGyRWDvTzXvTSXBv2H3WC1DLqdUHGj1QhC7GQQkhANNJCAEIQgBCEkA0kIQHimEk1ANNJCAYTSTVAJoQgGmEk1AYFSesVzTpawSJlHPXt3jZ81OM4qJsusjGG0ebKOr6l0mo84qj9MJ/oif69N/rsXz1+p/s6y9Jr+ibAoX0cFe/eOnzT9c1E1rCR7ADHmynq+pdHuqX0RD+iKfvqP9eRXNJ+piHpRhNn/W936VNn+zIB+JZ5Kr0stsXib2Ow6q8RNAR8VlbWYn5LQ1FR2xQSOZrxktZg+0QucEbnwczqukuqir2ukytoXVUsbPmxd8Echie/PxuD1vcuxMfcXGoOoPqXCMao3SYLTwNoqtr6Jm+dUPia2OzgXT6l2YtJN+H0Qug9EmPeV4e2N5vJSEQP5lgHzTva2wvzaV6JxVWjhCTumXKslyxud6IzeGpU4nXY082NPuXhiDbwyDnFIP4SnQuvDEecMR/hC43ydvByDpdwvyGshxSmcI5JZLuaDrvoxfeAdoI0d7PSKtXRgzyoTYvM5r56t7ogBqKaCM2bEL8OAJ59Uopdnn4jWVNViMTmRCN9FQwPtcQnz5rA6Od2HiPYFotgMExDC698BhfLSSvLHyhzMun9XOAXX4aOFu3tsF6G7jXlHnSqV+DrQXpTnU9/wC8d4L5bi9r2vrbnZThPWUwes6y7GcCmohNew5jQkhASCEk0AIQhACSaSAEIQgPFNJNQDQEk0A00k0AJpJqgYQUkEqAwJ/OKx54GyNLJGte08WuaHNPeCtDtZjUlK7Mxpe0+q+UqrO6Q5B9D+H+a+Pky6ZtUz1KFo6RTwNjaGRtaxo4Na0NaO3QBallfJ+knU1xuhQsnAyi4kMrmE342sOCpZ6RZPQ9380h0iyccn8P81nfXsxtstNe62MUv71NUs8Rm/AtltLgTK+A00znNY6SN78trvDHBwabg6EgKh0G0LpquOslBDYDlPc4Fpt4q4TbY07e1WOVQVy4vksot8G+fEC0sIBaQWkdhaRYhaPZvY+lw5z30jHMMrWtfmle8ENJI0cSO0+K18u30A4a+0LEl6RYx5rfv+Cv1MOyv/jM7bLHs1ibqundJK1rHCaqp3taSQDFK+PQnmGg+1ZuEj9Xgvx8nhB78gXPm7dhjXNgibGHOfIQ1lryPN3OPDUk3JWkpdqquNgZr1dB1jw7BwWXn5uKf7FUHXJ2dC44drqs9p+2fyUTtVV8z9opvv/H7jb+S3v2cn/SorGgbvyrevBc0syCl3Ikab7wS6luW2SxvxF1dozqfYuM/KWr5n7Tl0jYuWR9M18vnPc53s4Dj6gvZ0uSWTJyqpHKcNMe5bAndRapL6BxGhJNCgmkmFANCSEA0kIQAhCEB4pqIUlAATQE0AJoQgBCaFQCTk0igNLiWHtl0eLhVyfYyInS48FeHRqG5XGWGMuWjam0UR2w8f/AoDYaPmfBX3cpiILP08PYu4ypHZONkJY3ie1Vus2HJOZgHrC6k+O4XmIEngjILI0csZsM/1BZEewx7SF0wQKQgWF0sDW6zn1NsO0HU+5bOLZSNvEZu9XAQp7pdI4ILwZeRlTGy0XohS+TMPoK1bpG7WtqPsTWysM2Yiv5gVjpqZrGhrRYAWAXoGKYC3GKj2MttjATTCFogk0IVAIQhANCEKAEIQgBCEIDxCaQUgoACkEgFIBAJNOydkBFClZFkArITsiyAjZKynZKyAjZGVSsiyAjlTyqVkFwHEhG0u4FlRlT3g5jxTzjmPFTUvctMjlRlUsw5jxTCtohDKjKvSyVkB55UZV62SsgIWQpWTsqCFkWU7JWQEEKVkWQCQnZOyAihOyRQCTSQgPIKbQoBY9dUFgGXtuueSahFyZpK3RnhqdloXYg4C7nWA1J4WCrFT0lULHljqoGxAc5jZHsaTpq9rS0eK8y6vV6Ys28dd2dGshVmjxFs7GyxPEjHi7Xtddrh6iFOWoc0Ag/TYPYXAfFYl1tf2lWK/JY0sw5jxVWxfE/J4Jah+ZzYInyuDfOLWNLiBc8dFSqXpMM8T56ehqZY4SRK8Oj6tgHHqhxJ0IK2uplJWo/cjgl3Z10yt5jxUfKG8wqJshtbDiUbpIczTGQ2SN4Acy/A6Egg2Nj6irC0rL6qadNFWOLVpm9DgdRqiywcPlAbqe0hZBrGjtuvTHNHSm2c3F2e9kWWKcQHYCvN2IcgsvqMa8l0SM5auqd1j3le8Vfdwae0G3eFiVLrkrjnyKcU0ahFplGd0kRmqlo4aWqqJIHytcIxEbiN2Vzhd4Nr28Vn4Jt7T1M/krhLSz3tuKiPduJ5A3IJtra9yufdHeu0NYfXiB/9lq9OnICOeknj6suSY5gNfm3RujN/UXOt3qbcdWn4Ma5VZ2YOXlFWu3r4gdBFHJ7XOcPwqNK8ljS7iWtJ77arDhP65L6qWn98k35Lzt12O6Nrv3cz4rW/KaDyjyTfs3/DcZ+v5ufzfq69yzCVxgH/AMt/v/8A4l0gtV89kYk6o7b5Q7mfFMVhb1nE2BBPd2rHCxcXkywSu9GJ7vAXXNzcVaNpJuiwOrWjmomvbyWtedVzLpGqa+hiNVHXOLX1GRsQpoWiNjg4gBxBJtYDVeiOXJJ0mcpKMVZ179IDl71E4iOXvXPdgY6mWCGtnq5JxNDmMDo4gxrjyLWg6WVwBWZZsidWaUYvwbqCYPGbhqbpOqmg2JWvhlyxP+tbxAXjNxXWeeSiqIoKzbipae1egkB4EeK5Viu3TvLTh2H0/lc0YJmc6URRx2tfWxvbMAfWe1bLBNppnz+S1dJJSyFrnse1wlhe1vH51o6p9RHwU35pW0iaYvsdEUXLSsmPNZlHOSXAm9stveumLPrdUSUKRmIUbpr0mDzasLFTo32/BZgWFifAd68/U/pM3j9RyHpsxp8cMVLGS0T7x8tj5zGZbM7iXXP1VdNmcHigoooGtaW7pme7R844tGZzuZJuq50qbLvroWS04zy05f1L2Mkb7ZgL9vVB8V57O7ciOlZFU09UKiFgjdG2lkcZC0WBbppe3A21XhX9WJKPvybfE+S+0VKyFjYomtjYwWaxoAa0eoBOsPUJ5WPgQVr9n66aaHe1UPkri92WPPmcIvol+nVdbiNfgM2tdeJ9vQd9y8+ThOzrHwYu1MeaiqWelS1DfGNy4fsnti7D6OeJkRkdO+7JCbMY4xhuotqdL20XfMQi3kcjB9Nj2j+0CFzHZXo3lFLU01cGN325dA9j8xjkYHdbgOY7wSF6sMoqLUvg45IttUbzom2cZSUpnbI2d1W2Nxcy+VrGg5WC+twXOve2ultFfAVQujnZisw4vjnkifA+7hG0vJZL6TSWiwPaO48726kxWOWaWnY4mSmMYmaWOGXOCW2JFnAgHUXWMruTadmocRoyKGW5lb6Exb4sY/8AEqz0k7VS4bBHLAxjzLLujnzEN6rnA2BF/NPat3h0v6zUx8vJ5fttc3/aVV6aYM2G5+O6qIX91yWfjWcKTaTNZbSdGfs+cRqWQVT6qnbHK2KYxR0ZOeNwDsudz7g2Nrq4ArmmwWE1FTh8En6QnijyFjIYo4W7tsbizLnLST5vErpLVvJw6MwdohUvy5XcngfaBHxXqToPqj7lgY2/LTyO9Buf7Jv8F7QV0b2tcHtILW26w5LF8V+fnBs5jg2y+I0OI1FbFBDUCZ1SGtNSGdWWUSBx6p10GnrWxptjKqtrm1+LOjDYi3c0sTi5oDTdoc49l9Txv6houg79vpDxCYmbzHiF13WznoQGoYHCMuaHEXDMwzEcw3jZYNO79dmHKkpPfJUfktPjFC+evp3FjRBTSNn3jHx7ySoALW5rkERtDjwuT3DXY0MzXYhUgEHLSUINjwO8qT8QubXY1F9zcFcfbRS/Krebt+Tek7zduyW8ktfNa3HRdgsktwnpv5JKNjBWt2mfaiqXcqac+DCvfFs24lyFwdupMhb5wdlNsvrutBPI84EXT5jK7CiZc4IfvDB1swOoN7rNWip8lqJvrzAKoXTO2+GE+jUQHxJHxV4p33jYecbD4tC120eCR18DqafMGOcxxLTZwLSHCxseSuKVNMk1aaNV0ZSZsKpjyjc37L3D4K0rXYBg8dFTspoc2SPNlzOu7rOLjc95K8psYLa6OjyaS08s4lz8DG5jS3Jb9+979nBHy3QXCNrJL1Q305Yx/wA8E5HalYcr/n4mcy5/2Wn817y63HC9xccR3KSldGq4OR7YbG1lLWPxPDHOdne6VzWW3kZdq8ZTpI0nW3uPFWDo729Nc40tSwRzsaXAtBDZGtIDuqdWuFxp/wBL3p6DFKMGOGSLEIrkxuqHvZOy5vZzgCHj1/dwXhsdsbNDWS4lWuj30ue0cQORmci5ue2wA8dSu0pJx57+Dkk0+C/Mk7OSyKGTruHd9381iNcpYe7rk/vH8lekVzNZOxvAUJIX0TgAWFiXm+1Zl1hYk3M0i5HaCOIK4ZouUGkbi6ZrcqAFQNpcdroHlsRjLewmMk/eq3JtZiJ+mG90Q+K+SoM9R1jFYs8T2lm9BAszKx1zcWOV5DTY62PJajZShfTYduagBhb5QQLjSNz3ObcAlrTYjqg2HYuavxvEX/t5B3MYPwrwldWyjK+aZwOhGawPgt7bcXG1yZrmzusLw5rXX4tafEAqRcB2ricTa5jGxsnmDWCzW5uAHYCRdYz4K13nTTn+9ePuKbbB3MzNHFwHtWnpaaKGsqKszN/WY6dhjNhlMOcZs19bhw7OxchGB1L+LpXd8jz95U27ISu4tJ7wStKD/EKOp4RiccuKTticH3o4S6xuLxyOH+6thtVgor6SSkLt3vcnXy5spa8OBtcX83mqfsJgpoJt7IMgfG+Mm1gL5SPe1XGq2kpYv6yeNvfI381lpwYfJXsK2BfBCIG4hVMjaXEMi3cQu43dY5SeJParZFCYIAxhdKYo8rTLIS6QtGhe+xJJ7Sq9U9IdCz9sH/Ua533Baup6VKYf1cc0ncwN/wAxCrcpGVFLsWTDq7y7DhMW5DU0pJaDcNc5pBAPeuSOwCSUl0ZcCdSASLn2Lfs6RcsYgpKXdN1awF4AbmJPAA9pKtWyFEcoLhqRqu+HFqb8By0o5iNnqkdsg/tu/NM4LVD6c3+K/wDNd4FGOXuUvIW8h4Lt9N8mdw4IMKqxwknH99J+ay6KmrKQmWB72vkFpCetvLcM2bjbsXcBhzfRHgFGow5jtMoPsT6fjuNxHFpNqcTabGTh2bpqj8sMSH7Qf4QXXpNn4ncWDwXkdmYfQCx9M/gutHJflpiXpj/CCbtoK+qa6GZ43b2uDw2PKXAjgTyXVzsvD6AXpFs7C0HqDX1LUenafga0aLD9u6NsEYklDHNjY1zSDcOa0A6exTd0iUA/bX7mPPwWoxfYQSEltgbm3d61pj0evXDYa45NWmWl/SZQj9o490Mn5LXTdIWHOmZUESukiZJHG7dSCzJMpcLcD5jeK0w6PnL0j6PTdXZfs/sODds2/pzVRSPvFGYZQ179Os4ga8vN96slNtRSS+ZPE7ukCp2JbCXY0aHKLdyrVbsFIPNFx3JLBpfH8hNM7KyrY7zXNPc4L0zDsXBX7M1Efm52fVc5v3FSY+vi82aZtv3y7/Ndc9D9y0dZ2Pw+SDyp0rchmr6iVjbg/NEgMItwuGg+1WDCzc39ZPiVyPZ3HK58ojllc5p43Y2/iAuu4PHYDuC9nSRduTOOTikbsFCiChes5EljztuvdRLVllNNVYTHJ57QbrE+TMPoBWLIjIs6F7GtTNA3Z6EfQHgvePBYx9AeC3GRMNV0oamapuGM9EeCP0Uy/mjwW1yphiuklmsbhzRwaPBeraMch4LPyoslCzU4nSBzC3muaYzsEXvL2NGp1tbjzXXJWXXmIVyyYlM1GdHGoujx/JbCn6O+dl1cQhMRKLBEu4yiYRsFG14c7W2tldabD2s80LKYyy9AusIKK4MSk33PIMUsinZFlohANUS3+S9UIQ8siMi9bJIU8t2gxr1QqDGNKFE0gWYkpSFmEaVJtOOSzlGyULMOSC6xnUY5LaFqiWJQs078PB7Fiy4Qw8WjwVgLFAxqaS6jS4dgsbHZsgvzst5FEBwSYyy9WqpURuz0shF0KkEmkhQoJoQgBCEIAQhNUAhCEAiEZVJJAKyLJoQAhCEINCEIAQhCAEk0IBITQgEhCEAkk0IBJJoQESErKSSoI2TCaEA7oSQoBpoQoUE0IQAhNCoBJCEA0IQgBNCEAIQhACEIQgIQhACEIQAhCEAJJoQCSTQgEhCEAkIQgEkhCAEkIVAIQhAf/9k=">
            <a:extLst>
              <a:ext uri="{FF2B5EF4-FFF2-40B4-BE49-F238E27FC236}">
                <a16:creationId xmlns:a16="http://schemas.microsoft.com/office/drawing/2014/main" id="{1FFAEE5C-E367-4100-87D9-2C0E5C5E843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en-US" altLang="en-US" sz="1800"/>
          </a:p>
        </p:txBody>
      </p:sp>
      <p:sp>
        <p:nvSpPr>
          <p:cNvPr id="7174" name="AutoShape 4" descr="data:image/jpeg;base64,/9j/4AAQSkZJRgABAQAAAQABAAD/2wCEAAkGBxQQEBQPDxQUDxQPDw8PDxAUDxQUFA8PFBQXFhQUFBQYHCggGBolHBQUITEhJSkrLi4uFx8zODMsNygtLisBCgoKDg0OGxAQGywkICQuNC0vLCwsLywsLCwsNCwsLCwsLCwsLCwsLCwrLCwuLCwsLCwsLCwsLCwsLCwsLCwsLP/AABEIALcBEwMBIgACEQEDEQH/xAAbAAACAgMBAAAAAAAAAAAAAAAAAQIGBAUHA//EAEcQAAEDAgMEBQcIBgoDAAAAAAEAAgMEEQUSIQYTMVEHIkFxkRQyUmGBocEWI0JykrHC0RUkQ2Ki4SUzgoOTsrPD8PEmpMT/xAAZAQEBAQEBAQAAAAAAAAAAAAAAAQIDBAX/xAAsEQACAgEDAwMDAwUAAAAAAAAAAQIRAxITIQQxQTJRYRSh8DOx0SJCUoGR/9oADAMBAAIRAxEAPwDsqYSCYQDCaQTQDQhCoGmkmgBNJNACaEIAQmhQCTQhUAhNCASE0IBITQgEhNJAJAQhACEIQDQkmgEhCEAIQhACSaEBjphATCgAJoTQAhCFQNNJNACaEwgGAnZY0tTY2Ch5YfUuDzxTo1oZmWTssLywp+VlTfiXQzMsiyx4qsG4PEWPsP8A0p+UhbWWDXcmlnrZFl4GqHJRNV6lN6A0sybIssdlTcgczZeT5zfQqPNGrQ0MzbIsqlhu29JU1BpYZ80zc4MZjkYbsNnC7mgXGunHQ8lmVG0MUdTHRued9O1z44w1zuo293OIFmDQ6m17Kb/wNPyWGyRWDvTzXvTSXBv2H3WC1DLqdUHGj1QhC7GQQkhANNJCAEIQgBCEkA0kIQHimEk1ANNJCAYTSTVAJoQgGmEk1AYFSesVzTpawSJlHPXt3jZ81OM4qJsusjGG0ebKOr6l0mo84qj9MJ/oif69N/rsXz1+p/s6y9Jr+ibAoX0cFe/eOnzT9c1E1rCR7ADHmynq+pdHuqX0RD+iKfvqP9eRXNJ+piHpRhNn/W936VNn+zIB+JZ5Kr0stsXib2Ow6q8RNAR8VlbWYn5LQ1FR2xQSOZrxktZg+0QucEbnwczqukuqir2ukytoXVUsbPmxd8Echie/PxuD1vcuxMfcXGoOoPqXCMao3SYLTwNoqtr6Jm+dUPia2OzgXT6l2YtJN+H0Qug9EmPeV4e2N5vJSEQP5lgHzTva2wvzaV6JxVWjhCTumXKslyxud6IzeGpU4nXY082NPuXhiDbwyDnFIP4SnQuvDEecMR/hC43ydvByDpdwvyGshxSmcI5JZLuaDrvoxfeAdoI0d7PSKtXRgzyoTYvM5r56t7ogBqKaCM2bEL8OAJ59Uopdnn4jWVNViMTmRCN9FQwPtcQnz5rA6Od2HiPYFotgMExDC698BhfLSSvLHyhzMun9XOAXX4aOFu3tsF6G7jXlHnSqV+DrQXpTnU9/wC8d4L5bi9r2vrbnZThPWUwes6y7GcCmohNew5jQkhASCEk0AIQhACSaSAEIQgPFNJNQDQEk0A00k0AJpJqgYQUkEqAwJ/OKx54GyNLJGte08WuaHNPeCtDtZjUlK7Mxpe0+q+UqrO6Q5B9D+H+a+Pky6ZtUz1KFo6RTwNjaGRtaxo4Na0NaO3QBallfJ+knU1xuhQsnAyi4kMrmE342sOCpZ6RZPQ9380h0iyccn8P81nfXsxtstNe62MUv71NUs8Rm/AtltLgTK+A00znNY6SN78trvDHBwabg6EgKh0G0LpquOslBDYDlPc4Fpt4q4TbY07e1WOVQVy4vksot8G+fEC0sIBaQWkdhaRYhaPZvY+lw5z30jHMMrWtfmle8ENJI0cSO0+K18u30A4a+0LEl6RYx5rfv+Cv1MOyv/jM7bLHs1ibqundJK1rHCaqp3taSQDFK+PQnmGg+1ZuEj9Xgvx8nhB78gXPm7dhjXNgibGHOfIQ1lryPN3OPDUk3JWkpdqquNgZr1dB1jw7BwWXn5uKf7FUHXJ2dC44drqs9p+2fyUTtVV8z9opvv/H7jb+S3v2cn/SorGgbvyrevBc0syCl3Ikab7wS6luW2SxvxF1dozqfYuM/KWr5n7Tl0jYuWR9M18vnPc53s4Dj6gvZ0uSWTJyqpHKcNMe5bAndRapL6BxGhJNCgmkmFANCSEA0kIQAhCEB4pqIUlAATQE0AJoQgBCaFQCTk0igNLiWHtl0eLhVyfYyInS48FeHRqG5XGWGMuWjam0UR2w8f/AoDYaPmfBX3cpiILP08PYu4ypHZONkJY3ie1Vus2HJOZgHrC6k+O4XmIEngjILI0csZsM/1BZEewx7SF0wQKQgWF0sDW6zn1NsO0HU+5bOLZSNvEZu9XAQp7pdI4ILwZeRlTGy0XohS+TMPoK1bpG7WtqPsTWysM2Yiv5gVjpqZrGhrRYAWAXoGKYC3GKj2MttjATTCFogk0IVAIQhANCEKAEIQgBCEIDxCaQUgoACkEgFIBAJNOydkBFClZFkArITsiyAjZKynZKyAjZGVSsiyAjlTyqVkFwHEhG0u4FlRlT3g5jxTzjmPFTUvctMjlRlUsw5jxTCtohDKjKvSyVkB55UZV62SsgIWQpWTsqCFkWU7JWQEEKVkWQCQnZOyAihOyRQCTSQgPIKbQoBY9dUFgGXtuueSahFyZpK3RnhqdloXYg4C7nWA1J4WCrFT0lULHljqoGxAc5jZHsaTpq9rS0eK8y6vV6Ys28dd2dGshVmjxFs7GyxPEjHi7Xtddrh6iFOWoc0Ag/TYPYXAfFYl1tf2lWK/JY0sw5jxVWxfE/J4Jah+ZzYInyuDfOLWNLiBc8dFSqXpMM8T56ehqZY4SRK8Oj6tgHHqhxJ0IK2uplJWo/cjgl3Z10yt5jxUfKG8wqJshtbDiUbpIczTGQ2SN4Acy/A6Egg2Nj6irC0rL6qadNFWOLVpm9DgdRqiywcPlAbqe0hZBrGjtuvTHNHSm2c3F2e9kWWKcQHYCvN2IcgsvqMa8l0SM5auqd1j3le8Vfdwae0G3eFiVLrkrjnyKcU0ahFplGd0kRmqlo4aWqqJIHytcIxEbiN2Vzhd4Nr28Vn4Jt7T1M/krhLSz3tuKiPduJ5A3IJtra9yufdHeu0NYfXiB/9lq9OnICOeknj6suSY5gNfm3RujN/UXOt3qbcdWn4Ma5VZ2YOXlFWu3r4gdBFHJ7XOcPwqNK8ljS7iWtJ77arDhP65L6qWn98k35Lzt12O6Nrv3cz4rW/KaDyjyTfs3/DcZ+v5ufzfq69yzCVxgH/AMt/v/8A4l0gtV89kYk6o7b5Q7mfFMVhb1nE2BBPd2rHCxcXkywSu9GJ7vAXXNzcVaNpJuiwOrWjmomvbyWtedVzLpGqa+hiNVHXOLX1GRsQpoWiNjg4gBxBJtYDVeiOXJJ0mcpKMVZ179IDl71E4iOXvXPdgY6mWCGtnq5JxNDmMDo4gxrjyLWg6WVwBWZZsidWaUYvwbqCYPGbhqbpOqmg2JWvhlyxP+tbxAXjNxXWeeSiqIoKzbipae1egkB4EeK5Viu3TvLTh2H0/lc0YJmc6URRx2tfWxvbMAfWe1bLBNppnz+S1dJJSyFrnse1wlhe1vH51o6p9RHwU35pW0iaYvsdEUXLSsmPNZlHOSXAm9stveumLPrdUSUKRmIUbpr0mDzasLFTo32/BZgWFifAd68/U/pM3j9RyHpsxp8cMVLGS0T7x8tj5zGZbM7iXXP1VdNmcHigoooGtaW7pme7R844tGZzuZJuq50qbLvroWS04zy05f1L2Mkb7ZgL9vVB8V57O7ciOlZFU09UKiFgjdG2lkcZC0WBbppe3A21XhX9WJKPvybfE+S+0VKyFjYomtjYwWaxoAa0eoBOsPUJ5WPgQVr9n66aaHe1UPkri92WPPmcIvol+nVdbiNfgM2tdeJ9vQd9y8+ThOzrHwYu1MeaiqWelS1DfGNy4fsnti7D6OeJkRkdO+7JCbMY4xhuotqdL20XfMQi3kcjB9Nj2j+0CFzHZXo3lFLU01cGN325dA9j8xjkYHdbgOY7wSF6sMoqLUvg45IttUbzom2cZSUpnbI2d1W2Nxcy+VrGg5WC+twXOve2ultFfAVQujnZisw4vjnkifA+7hG0vJZL6TSWiwPaO48726kxWOWaWnY4mSmMYmaWOGXOCW2JFnAgHUXWMruTadmocRoyKGW5lb6Exb4sY/8AEqz0k7VS4bBHLAxjzLLujnzEN6rnA2BF/NPat3h0v6zUx8vJ5fttc3/aVV6aYM2G5+O6qIX91yWfjWcKTaTNZbSdGfs+cRqWQVT6qnbHK2KYxR0ZOeNwDsudz7g2Nrq4ArmmwWE1FTh8En6QnijyFjIYo4W7tsbizLnLST5vErpLVvJw6MwdohUvy5XcngfaBHxXqToPqj7lgY2/LTyO9Buf7Jv8F7QV0b2tcHtILW26w5LF8V+fnBs5jg2y+I0OI1FbFBDUCZ1SGtNSGdWWUSBx6p10GnrWxptjKqtrm1+LOjDYi3c0sTi5oDTdoc49l9Txv6houg79vpDxCYmbzHiF13WznoQGoYHCMuaHEXDMwzEcw3jZYNO79dmHKkpPfJUfktPjFC+evp3FjRBTSNn3jHx7ySoALW5rkERtDjwuT3DXY0MzXYhUgEHLSUINjwO8qT8QubXY1F9zcFcfbRS/Krebt+Tek7zduyW8ktfNa3HRdgsktwnpv5JKNjBWt2mfaiqXcqac+DCvfFs24lyFwdupMhb5wdlNsvrutBPI84EXT5jK7CiZc4IfvDB1swOoN7rNWip8lqJvrzAKoXTO2+GE+jUQHxJHxV4p33jYecbD4tC120eCR18DqafMGOcxxLTZwLSHCxseSuKVNMk1aaNV0ZSZsKpjyjc37L3D4K0rXYBg8dFTspoc2SPNlzOu7rOLjc95K8psYLa6OjyaS08s4lz8DG5jS3Jb9+979nBHy3QXCNrJL1Q305Yx/wA8E5HalYcr/n4mcy5/2Wn817y63HC9xccR3KSldGq4OR7YbG1lLWPxPDHOdne6VzWW3kZdq8ZTpI0nW3uPFWDo729Nc40tSwRzsaXAtBDZGtIDuqdWuFxp/wBL3p6DFKMGOGSLEIrkxuqHvZOy5vZzgCHj1/dwXhsdsbNDWS4lWuj30ue0cQORmci5ue2wA8dSu0pJx57+Dkk0+C/Mk7OSyKGTruHd9381iNcpYe7rk/vH8lekVzNZOxvAUJIX0TgAWFiXm+1Zl1hYk3M0i5HaCOIK4ZouUGkbi6ZrcqAFQNpcdroHlsRjLewmMk/eq3JtZiJ+mG90Q+K+SoM9R1jFYs8T2lm9BAszKx1zcWOV5DTY62PJajZShfTYduagBhb5QQLjSNz3ObcAlrTYjqg2HYuavxvEX/t5B3MYPwrwldWyjK+aZwOhGawPgt7bcXG1yZrmzusLw5rXX4tafEAqRcB2ricTa5jGxsnmDWCzW5uAHYCRdYz4K13nTTn+9ePuKbbB3MzNHFwHtWnpaaKGsqKszN/WY6dhjNhlMOcZs19bhw7OxchGB1L+LpXd8jz95U27ISu4tJ7wStKD/EKOp4RiccuKTticH3o4S6xuLxyOH+6thtVgor6SSkLt3vcnXy5spa8OBtcX83mqfsJgpoJt7IMgfG+Mm1gL5SPe1XGq2kpYv6yeNvfI381lpwYfJXsK2BfBCIG4hVMjaXEMi3cQu43dY5SeJParZFCYIAxhdKYo8rTLIS6QtGhe+xJJ7Sq9U9IdCz9sH/Ua533Baup6VKYf1cc0ncwN/wAxCrcpGVFLsWTDq7y7DhMW5DU0pJaDcNc5pBAPeuSOwCSUl0ZcCdSASLn2Lfs6RcsYgpKXdN1awF4AbmJPAA9pKtWyFEcoLhqRqu+HFqb8By0o5iNnqkdsg/tu/NM4LVD6c3+K/wDNd4FGOXuUvIW8h4Lt9N8mdw4IMKqxwknH99J+ay6KmrKQmWB72vkFpCetvLcM2bjbsXcBhzfRHgFGow5jtMoPsT6fjuNxHFpNqcTabGTh2bpqj8sMSH7Qf4QXXpNn4ncWDwXkdmYfQCx9M/gutHJflpiXpj/CCbtoK+qa6GZ43b2uDw2PKXAjgTyXVzsvD6AXpFs7C0HqDX1LUenafga0aLD9u6NsEYklDHNjY1zSDcOa0A6exTd0iUA/bX7mPPwWoxfYQSEltgbm3d61pj0evXDYa45NWmWl/SZQj9o490Mn5LXTdIWHOmZUESukiZJHG7dSCzJMpcLcD5jeK0w6PnL0j6PTdXZfs/sODds2/pzVRSPvFGYZQ179Os4ga8vN96slNtRSS+ZPE7ukCp2JbCXY0aHKLdyrVbsFIPNFx3JLBpfH8hNM7KyrY7zXNPc4L0zDsXBX7M1Efm52fVc5v3FSY+vi82aZtv3y7/Ndc9D9y0dZ2Pw+SDyp0rchmr6iVjbg/NEgMItwuGg+1WDCzc39ZPiVyPZ3HK58ojllc5p43Y2/iAuu4PHYDuC9nSRduTOOTikbsFCiChes5EljztuvdRLVllNNVYTHJ57QbrE+TMPoBWLIjIs6F7GtTNA3Z6EfQHgvePBYx9AeC3GRMNV0oamapuGM9EeCP0Uy/mjwW1yphiuklmsbhzRwaPBeraMch4LPyoslCzU4nSBzC3muaYzsEXvL2NGp1tbjzXXJWXXmIVyyYlM1GdHGoujx/JbCn6O+dl1cQhMRKLBEu4yiYRsFG14c7W2tldabD2s80LKYyy9AusIKK4MSk33PIMUsinZFlohANUS3+S9UIQ8siMi9bJIU8t2gxr1QqDGNKFE0gWYkpSFmEaVJtOOSzlGyULMOSC6xnUY5LaFqiWJQs078PB7Fiy4Qw8WjwVgLFAxqaS6jS4dgsbHZsgvzst5FEBwSYyy9WqpURuz0shF0KkEmkhQoJoQgBCEIAQhNUAhCEAiEZVJJAKyLJoQAhCEINCEIAQhCAEk0IBITQgEhCEAkk0IBJJoQESErKSSoI2TCaEA7oSQoBpoQoUE0IQAhNCoBJCEA0IQgBNCEAIQhACEIQgIQhACEIQAhCEAJJoQCSTQgEhCEAkIQgEkhCAEkIVAIQhAf/9k=">
            <a:extLst>
              <a:ext uri="{FF2B5EF4-FFF2-40B4-BE49-F238E27FC236}">
                <a16:creationId xmlns:a16="http://schemas.microsoft.com/office/drawing/2014/main" id="{8A10589F-8F62-48AB-B19C-55E745976BE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en-US" altLang="en-US" sz="1800"/>
          </a:p>
        </p:txBody>
      </p:sp>
      <p:grpSp>
        <p:nvGrpSpPr>
          <p:cNvPr id="20" name="Group 19">
            <a:extLst>
              <a:ext uri="{FF2B5EF4-FFF2-40B4-BE49-F238E27FC236}">
                <a16:creationId xmlns:a16="http://schemas.microsoft.com/office/drawing/2014/main" id="{4E853BC6-090E-409E-A2BE-255AB98746BA}"/>
              </a:ext>
            </a:extLst>
          </p:cNvPr>
          <p:cNvGrpSpPr/>
          <p:nvPr/>
        </p:nvGrpSpPr>
        <p:grpSpPr>
          <a:xfrm>
            <a:off x="0" y="5676522"/>
            <a:ext cx="2562131" cy="1181477"/>
            <a:chOff x="0" y="4882393"/>
            <a:chExt cx="3699545" cy="1975607"/>
          </a:xfrm>
        </p:grpSpPr>
        <p:sp>
          <p:nvSpPr>
            <p:cNvPr id="21" name="Right Triangle 20">
              <a:extLst>
                <a:ext uri="{FF2B5EF4-FFF2-40B4-BE49-F238E27FC236}">
                  <a16:creationId xmlns:a16="http://schemas.microsoft.com/office/drawing/2014/main" id="{D52BA431-31A3-42D5-92C1-40340369CB68}"/>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2CE46A1-BAEA-42EA-B4E1-0E6B18A2D5B9}"/>
                </a:ext>
              </a:extLst>
            </p:cNvPr>
            <p:cNvGrpSpPr/>
            <p:nvPr/>
          </p:nvGrpSpPr>
          <p:grpSpPr>
            <a:xfrm>
              <a:off x="131466" y="6093359"/>
              <a:ext cx="2351675" cy="679751"/>
              <a:chOff x="226574" y="6107573"/>
              <a:chExt cx="2435565" cy="679751"/>
            </a:xfrm>
          </p:grpSpPr>
          <p:pic>
            <p:nvPicPr>
              <p:cNvPr id="23" name="Picture 22" descr="A black sign with white text&#10;&#10;Description automatically generated">
                <a:extLst>
                  <a:ext uri="{FF2B5EF4-FFF2-40B4-BE49-F238E27FC236}">
                    <a16:creationId xmlns:a16="http://schemas.microsoft.com/office/drawing/2014/main" id="{92D2430A-E798-4026-BB89-4ED60BD06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4" name="Picture 23">
                <a:extLst>
                  <a:ext uri="{FF2B5EF4-FFF2-40B4-BE49-F238E27FC236}">
                    <a16:creationId xmlns:a16="http://schemas.microsoft.com/office/drawing/2014/main" id="{B7E7A786-0FCD-441F-902F-AB0FF0901971}"/>
                  </a:ext>
                </a:extLst>
              </p:cNvPr>
              <p:cNvPicPr>
                <a:picLocks noChangeAspect="1"/>
              </p:cNvPicPr>
              <p:nvPr/>
            </p:nvPicPr>
            <p:blipFill rotWithShape="1">
              <a:blip r:embed="rId3">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5" name="Picture 24">
                <a:extLst>
                  <a:ext uri="{FF2B5EF4-FFF2-40B4-BE49-F238E27FC236}">
                    <a16:creationId xmlns:a16="http://schemas.microsoft.com/office/drawing/2014/main" id="{66AEF5D7-9E20-4305-8B66-39ECE5FBC7DD}"/>
                  </a:ext>
                </a:extLst>
              </p:cNvPr>
              <p:cNvPicPr>
                <a:picLocks noChangeAspect="1"/>
              </p:cNvPicPr>
              <p:nvPr/>
            </p:nvPicPr>
            <p:blipFill rotWithShape="1">
              <a:blip r:embed="rId3">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6" name="Picture 25" descr="Logo, company name&#10;&#10;Description automatically generated">
            <a:extLst>
              <a:ext uri="{FF2B5EF4-FFF2-40B4-BE49-F238E27FC236}">
                <a16:creationId xmlns:a16="http://schemas.microsoft.com/office/drawing/2014/main" id="{E001BC8C-CDC6-432D-A271-A7215980F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2" name="Rectangle: Rounded Corners 1">
            <a:extLst>
              <a:ext uri="{FF2B5EF4-FFF2-40B4-BE49-F238E27FC236}">
                <a16:creationId xmlns:a16="http://schemas.microsoft.com/office/drawing/2014/main" id="{F78187A5-6FE6-4396-B744-A0CD460793EB}"/>
              </a:ext>
            </a:extLst>
          </p:cNvPr>
          <p:cNvSpPr/>
          <p:nvPr/>
        </p:nvSpPr>
        <p:spPr>
          <a:xfrm>
            <a:off x="6143624" y="4936059"/>
            <a:ext cx="2292927" cy="11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Veterans</a:t>
            </a:r>
          </a:p>
        </p:txBody>
      </p:sp>
      <p:sp>
        <p:nvSpPr>
          <p:cNvPr id="28" name="Rectangle: Rounded Corners 27">
            <a:extLst>
              <a:ext uri="{FF2B5EF4-FFF2-40B4-BE49-F238E27FC236}">
                <a16:creationId xmlns:a16="http://schemas.microsoft.com/office/drawing/2014/main" id="{F19C74D4-549D-4695-92DF-CE6F4A7CA8FD}"/>
              </a:ext>
            </a:extLst>
          </p:cNvPr>
          <p:cNvSpPr/>
          <p:nvPr/>
        </p:nvSpPr>
        <p:spPr>
          <a:xfrm>
            <a:off x="1344959" y="4936060"/>
            <a:ext cx="4600170" cy="11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Long-Term Unemployed</a:t>
            </a:r>
          </a:p>
        </p:txBody>
      </p:sp>
      <p:sp>
        <p:nvSpPr>
          <p:cNvPr id="29" name="Rectangle: Rounded Corners 28">
            <a:extLst>
              <a:ext uri="{FF2B5EF4-FFF2-40B4-BE49-F238E27FC236}">
                <a16:creationId xmlns:a16="http://schemas.microsoft.com/office/drawing/2014/main" id="{BF84A335-6CE0-4F29-B1AB-8B33F7F89008}"/>
              </a:ext>
            </a:extLst>
          </p:cNvPr>
          <p:cNvSpPr/>
          <p:nvPr/>
        </p:nvSpPr>
        <p:spPr>
          <a:xfrm>
            <a:off x="8635046" y="4936059"/>
            <a:ext cx="2292927" cy="11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TANF Recipients</a:t>
            </a:r>
          </a:p>
        </p:txBody>
      </p:sp>
      <p:sp>
        <p:nvSpPr>
          <p:cNvPr id="31" name="Rectangle: Rounded Corners 30">
            <a:extLst>
              <a:ext uri="{FF2B5EF4-FFF2-40B4-BE49-F238E27FC236}">
                <a16:creationId xmlns:a16="http://schemas.microsoft.com/office/drawing/2014/main" id="{88FBE06F-8C54-4B5E-A07C-9A727C7F449B}"/>
              </a:ext>
            </a:extLst>
          </p:cNvPr>
          <p:cNvSpPr/>
          <p:nvPr/>
        </p:nvSpPr>
        <p:spPr>
          <a:xfrm>
            <a:off x="7975268" y="3607398"/>
            <a:ext cx="2952704" cy="11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Designated</a:t>
            </a:r>
          </a:p>
          <a:p>
            <a:pPr lvl="0" algn="ctr"/>
            <a:r>
              <a:rPr lang="en-US" sz="3200" dirty="0"/>
              <a:t>Communities</a:t>
            </a:r>
          </a:p>
        </p:txBody>
      </p:sp>
      <p:sp>
        <p:nvSpPr>
          <p:cNvPr id="32" name="Rectangle: Rounded Corners 31">
            <a:extLst>
              <a:ext uri="{FF2B5EF4-FFF2-40B4-BE49-F238E27FC236}">
                <a16:creationId xmlns:a16="http://schemas.microsoft.com/office/drawing/2014/main" id="{8C3DE2BC-352C-4F48-8176-D91C126C9C0F}"/>
              </a:ext>
            </a:extLst>
          </p:cNvPr>
          <p:cNvSpPr/>
          <p:nvPr/>
        </p:nvSpPr>
        <p:spPr>
          <a:xfrm>
            <a:off x="3782291" y="3592547"/>
            <a:ext cx="4003964" cy="11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Persons With Disabilities</a:t>
            </a:r>
          </a:p>
        </p:txBody>
      </p:sp>
      <p:sp>
        <p:nvSpPr>
          <p:cNvPr id="34" name="Rectangle: Rounded Corners 33">
            <a:extLst>
              <a:ext uri="{FF2B5EF4-FFF2-40B4-BE49-F238E27FC236}">
                <a16:creationId xmlns:a16="http://schemas.microsoft.com/office/drawing/2014/main" id="{CDFDDED5-3E87-4169-BF50-B410F5632B88}"/>
              </a:ext>
            </a:extLst>
          </p:cNvPr>
          <p:cNvSpPr/>
          <p:nvPr/>
        </p:nvSpPr>
        <p:spPr>
          <a:xfrm>
            <a:off x="1337801" y="3607398"/>
            <a:ext cx="2292927" cy="11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EX Offenders</a:t>
            </a:r>
          </a:p>
        </p:txBody>
      </p:sp>
      <p:sp>
        <p:nvSpPr>
          <p:cNvPr id="35" name="TextBox 34">
            <a:extLst>
              <a:ext uri="{FF2B5EF4-FFF2-40B4-BE49-F238E27FC236}">
                <a16:creationId xmlns:a16="http://schemas.microsoft.com/office/drawing/2014/main" id="{11EFC1E1-C41F-4C14-9635-26293850C873}"/>
              </a:ext>
            </a:extLst>
          </p:cNvPr>
          <p:cNvSpPr txBox="1"/>
          <p:nvPr/>
        </p:nvSpPr>
        <p:spPr>
          <a:xfrm>
            <a:off x="1356107" y="2737202"/>
            <a:ext cx="9553558" cy="769441"/>
          </a:xfrm>
          <a:prstGeom prst="rect">
            <a:avLst/>
          </a:prstGeom>
          <a:noFill/>
        </p:spPr>
        <p:txBody>
          <a:bodyPr wrap="square">
            <a:spAutoFit/>
          </a:bodyPr>
          <a:lstStyle/>
          <a:p>
            <a:pPr lvl="0" algn="ctr"/>
            <a:r>
              <a:rPr lang="en-US" sz="4400" b="1" dirty="0">
                <a:solidFill>
                  <a:srgbClr val="1563A3"/>
                </a:solidFill>
              </a:rPr>
              <a:t>Credits range between $1,200 to $9,600</a:t>
            </a:r>
            <a:endParaRPr lang="en-US" sz="4400" dirty="0">
              <a:solidFill>
                <a:srgbClr val="1563A3"/>
              </a:solidFill>
            </a:endParaRP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Exchanging ideas in the boardroom">
            <a:extLst>
              <a:ext uri="{FF2B5EF4-FFF2-40B4-BE49-F238E27FC236}">
                <a16:creationId xmlns:a16="http://schemas.microsoft.com/office/drawing/2014/main" id="{D2B919A4-325C-4428-A36E-F3EC10649BF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40689" y="-1676788"/>
            <a:ext cx="13492293" cy="9005842"/>
          </a:xfrm>
          <a:prstGeom prst="rect">
            <a:avLst/>
          </a:prstGeom>
        </p:spPr>
      </p:pic>
      <p:sp>
        <p:nvSpPr>
          <p:cNvPr id="5" name="Title 1">
            <a:extLst>
              <a:ext uri="{FF2B5EF4-FFF2-40B4-BE49-F238E27FC236}">
                <a16:creationId xmlns:a16="http://schemas.microsoft.com/office/drawing/2014/main" id="{66BD5119-C233-441B-901E-92577D0ED657}"/>
              </a:ext>
            </a:extLst>
          </p:cNvPr>
          <p:cNvSpPr>
            <a:spLocks noGrp="1"/>
          </p:cNvSpPr>
          <p:nvPr>
            <p:ph type="title"/>
          </p:nvPr>
        </p:nvSpPr>
        <p:spPr>
          <a:xfrm>
            <a:off x="255399" y="2402199"/>
            <a:ext cx="3185290" cy="1471959"/>
          </a:xfrm>
        </p:spPr>
        <p:txBody>
          <a:bodyPr>
            <a:noAutofit/>
          </a:bodyPr>
          <a:lstStyle/>
          <a:p>
            <a:r>
              <a:rPr lang="en-US" altLang="en-US" sz="66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Who</a:t>
            </a:r>
            <a:br>
              <a:rPr lang="en-US" altLang="en-US" sz="66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br>
            <a:r>
              <a:rPr lang="en-US" altLang="en-US" sz="66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Can Receive </a:t>
            </a:r>
            <a:br>
              <a:rPr lang="en-US" altLang="en-US" sz="66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br>
            <a:r>
              <a:rPr lang="en-US" altLang="en-US" sz="6600" b="1"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WOTC</a:t>
            </a:r>
            <a:r>
              <a:rPr lang="en-US" altLang="en-US" sz="6600" b="1" dirty="0">
                <a:solidFill>
                  <a:schemeClr val="accent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a:t>
            </a:r>
          </a:p>
        </p:txBody>
      </p:sp>
      <p:grpSp>
        <p:nvGrpSpPr>
          <p:cNvPr id="8" name="Group 7">
            <a:extLst>
              <a:ext uri="{FF2B5EF4-FFF2-40B4-BE49-F238E27FC236}">
                <a16:creationId xmlns:a16="http://schemas.microsoft.com/office/drawing/2014/main" id="{C7E16E1E-B158-453C-9968-88A821501085}"/>
              </a:ext>
            </a:extLst>
          </p:cNvPr>
          <p:cNvGrpSpPr/>
          <p:nvPr/>
        </p:nvGrpSpPr>
        <p:grpSpPr>
          <a:xfrm>
            <a:off x="0" y="5676522"/>
            <a:ext cx="2562131" cy="1181477"/>
            <a:chOff x="0" y="4882393"/>
            <a:chExt cx="3699545" cy="1975607"/>
          </a:xfrm>
        </p:grpSpPr>
        <p:sp>
          <p:nvSpPr>
            <p:cNvPr id="9" name="Right Triangle 8">
              <a:extLst>
                <a:ext uri="{FF2B5EF4-FFF2-40B4-BE49-F238E27FC236}">
                  <a16:creationId xmlns:a16="http://schemas.microsoft.com/office/drawing/2014/main" id="{64FC27A8-0AD5-4263-8D55-465A929072D4}"/>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E58025E-1F11-41B0-986F-341124355AA8}"/>
                </a:ext>
              </a:extLst>
            </p:cNvPr>
            <p:cNvGrpSpPr/>
            <p:nvPr/>
          </p:nvGrpSpPr>
          <p:grpSpPr>
            <a:xfrm>
              <a:off x="131466" y="6093359"/>
              <a:ext cx="2351675" cy="679751"/>
              <a:chOff x="226574" y="6107573"/>
              <a:chExt cx="2435565" cy="679751"/>
            </a:xfrm>
          </p:grpSpPr>
          <p:pic>
            <p:nvPicPr>
              <p:cNvPr id="11" name="Picture 10" descr="A black sign with white text&#10;&#10;Description automatically generated">
                <a:extLst>
                  <a:ext uri="{FF2B5EF4-FFF2-40B4-BE49-F238E27FC236}">
                    <a16:creationId xmlns:a16="http://schemas.microsoft.com/office/drawing/2014/main" id="{25BFFCC4-B4C0-4E00-833F-631185422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12" name="Picture 11">
                <a:extLst>
                  <a:ext uri="{FF2B5EF4-FFF2-40B4-BE49-F238E27FC236}">
                    <a16:creationId xmlns:a16="http://schemas.microsoft.com/office/drawing/2014/main" id="{22A930CA-343E-44E6-857B-FD2BD8F4D974}"/>
                  </a:ext>
                </a:extLst>
              </p:cNvPr>
              <p:cNvPicPr>
                <a:picLocks noChangeAspect="1"/>
              </p:cNvPicPr>
              <p:nvPr/>
            </p:nvPicPr>
            <p:blipFill rotWithShape="1">
              <a:blip r:embed="rId4">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13" name="Picture 12">
                <a:extLst>
                  <a:ext uri="{FF2B5EF4-FFF2-40B4-BE49-F238E27FC236}">
                    <a16:creationId xmlns:a16="http://schemas.microsoft.com/office/drawing/2014/main" id="{95E3BCE7-3B97-4A8F-BE26-5AE8E20811D5}"/>
                  </a:ext>
                </a:extLst>
              </p:cNvPr>
              <p:cNvPicPr>
                <a:picLocks noChangeAspect="1"/>
              </p:cNvPicPr>
              <p:nvPr/>
            </p:nvPicPr>
            <p:blipFill rotWithShape="1">
              <a:blip r:embed="rId4">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sp>
        <p:nvSpPr>
          <p:cNvPr id="15" name="Rectangle: Rounded Corners 14">
            <a:extLst>
              <a:ext uri="{FF2B5EF4-FFF2-40B4-BE49-F238E27FC236}">
                <a16:creationId xmlns:a16="http://schemas.microsoft.com/office/drawing/2014/main" id="{81F5E291-CC8B-4243-AD35-AE277CB19214}"/>
              </a:ext>
            </a:extLst>
          </p:cNvPr>
          <p:cNvSpPr/>
          <p:nvPr/>
        </p:nvSpPr>
        <p:spPr>
          <a:xfrm>
            <a:off x="3755206" y="4142389"/>
            <a:ext cx="8181395" cy="2363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a16="http://schemas.microsoft.com/office/drawing/2014/main" id="{84ED8811-9BF2-4FBF-83F8-6BCC3F436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
        <p:nvSpPr>
          <p:cNvPr id="6" name="Content Placeholder 2">
            <a:extLst>
              <a:ext uri="{FF2B5EF4-FFF2-40B4-BE49-F238E27FC236}">
                <a16:creationId xmlns:a16="http://schemas.microsoft.com/office/drawing/2014/main" id="{321B231B-9D42-4922-B653-C12AA277B207}"/>
              </a:ext>
            </a:extLst>
          </p:cNvPr>
          <p:cNvSpPr>
            <a:spLocks noGrp="1"/>
          </p:cNvSpPr>
          <p:nvPr>
            <p:ph idx="1"/>
          </p:nvPr>
        </p:nvSpPr>
        <p:spPr>
          <a:xfrm>
            <a:off x="4105386" y="4381712"/>
            <a:ext cx="7481033" cy="2589619"/>
          </a:xfrm>
        </p:spPr>
        <p:txBody>
          <a:bodyPr anchor="t">
            <a:normAutofit/>
          </a:bodyPr>
          <a:lstStyle/>
          <a:p>
            <a:pPr marL="0" indent="0">
              <a:buClr>
                <a:schemeClr val="bg1"/>
              </a:buClr>
              <a:buNone/>
              <a:defRPr/>
            </a:pPr>
            <a:r>
              <a:rPr lang="en-US" sz="1800" dirty="0">
                <a:solidFill>
                  <a:schemeClr val="bg1">
                    <a:lumMod val="95000"/>
                  </a:schemeClr>
                </a:solidFill>
              </a:rPr>
              <a:t>Federal Income Tax Credit that reduces the </a:t>
            </a:r>
            <a:r>
              <a:rPr lang="en-US" sz="1800" u="sng" dirty="0">
                <a:solidFill>
                  <a:schemeClr val="bg1">
                    <a:lumMod val="95000"/>
                  </a:schemeClr>
                </a:solidFill>
              </a:rPr>
              <a:t>federal tax liability</a:t>
            </a:r>
            <a:r>
              <a:rPr lang="en-US" sz="1800" dirty="0">
                <a:solidFill>
                  <a:schemeClr val="bg1">
                    <a:lumMod val="95000"/>
                  </a:schemeClr>
                </a:solidFill>
              </a:rPr>
              <a:t> of  ‘</a:t>
            </a:r>
            <a:r>
              <a:rPr lang="en-US" sz="1800" b="1" i="1" dirty="0">
                <a:solidFill>
                  <a:schemeClr val="bg1">
                    <a:lumMod val="95000"/>
                  </a:schemeClr>
                </a:solidFill>
              </a:rPr>
              <a:t>private for profit</a:t>
            </a:r>
            <a:r>
              <a:rPr lang="en-US" sz="1800" i="1" dirty="0">
                <a:solidFill>
                  <a:schemeClr val="bg1">
                    <a:lumMod val="95000"/>
                  </a:schemeClr>
                </a:solidFill>
              </a:rPr>
              <a:t>’ </a:t>
            </a:r>
            <a:r>
              <a:rPr lang="en-US" sz="1800" dirty="0">
                <a:solidFill>
                  <a:schemeClr val="bg1">
                    <a:lumMod val="95000"/>
                  </a:schemeClr>
                </a:solidFill>
              </a:rPr>
              <a:t>Employers </a:t>
            </a:r>
          </a:p>
          <a:p>
            <a:pPr marL="0" indent="0">
              <a:buClr>
                <a:schemeClr val="bg1"/>
              </a:buClr>
              <a:buNone/>
              <a:defRPr/>
            </a:pPr>
            <a:r>
              <a:rPr lang="en-US" sz="1800" b="1" dirty="0">
                <a:solidFill>
                  <a:schemeClr val="bg1">
                    <a:lumMod val="95000"/>
                  </a:schemeClr>
                </a:solidFill>
              </a:rPr>
              <a:t>501 (C) (3) non-profits </a:t>
            </a:r>
            <a:r>
              <a:rPr lang="en-US" sz="1800" dirty="0">
                <a:solidFill>
                  <a:schemeClr val="bg1">
                    <a:lumMod val="95000"/>
                  </a:schemeClr>
                </a:solidFill>
              </a:rPr>
              <a:t>can qualify for reduction in Social Security employment payments  </a:t>
            </a:r>
          </a:p>
          <a:p>
            <a:pPr marL="0" indent="0">
              <a:buClr>
                <a:schemeClr val="bg1"/>
              </a:buClr>
              <a:buNone/>
              <a:defRPr/>
            </a:pPr>
            <a:r>
              <a:rPr lang="en-US" sz="1800" dirty="0">
                <a:solidFill>
                  <a:schemeClr val="bg1">
                    <a:lumMod val="95000"/>
                  </a:schemeClr>
                </a:solidFill>
              </a:rPr>
              <a:t>To qualify, Employers must  hire qualified eligible individuals from any one of ten different target groups</a:t>
            </a:r>
          </a:p>
        </p:txBody>
      </p:sp>
    </p:spTree>
    <p:extLst>
      <p:ext uri="{BB962C8B-B14F-4D97-AF65-F5344CB8AC3E}">
        <p14:creationId xmlns:p14="http://schemas.microsoft.com/office/powerpoint/2010/main" val="379900847"/>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EFA98D2-B35A-4840-BCFC-9166C39EE493}"/>
              </a:ext>
            </a:extLst>
          </p:cNvPr>
          <p:cNvSpPr>
            <a:spLocks noGrp="1"/>
          </p:cNvSpPr>
          <p:nvPr>
            <p:ph type="title"/>
          </p:nvPr>
        </p:nvSpPr>
        <p:spPr>
          <a:xfrm>
            <a:off x="1719707" y="-43364"/>
            <a:ext cx="9621923" cy="1325563"/>
          </a:xfrm>
        </p:spPr>
        <p:txBody>
          <a:bodyPr/>
          <a:lstStyle/>
          <a:p>
            <a:r>
              <a:rPr lang="en-US" altLang="en-US" b="1" dirty="0">
                <a:solidFill>
                  <a:srgbClr val="0E426E"/>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Tax Credit Maximum Amounts</a:t>
            </a:r>
          </a:p>
        </p:txBody>
      </p:sp>
      <p:sp>
        <p:nvSpPr>
          <p:cNvPr id="11267" name="Slide Number Placeholder 3">
            <a:extLst>
              <a:ext uri="{FF2B5EF4-FFF2-40B4-BE49-F238E27FC236}">
                <a16:creationId xmlns:a16="http://schemas.microsoft.com/office/drawing/2014/main" id="{F47EF45A-A860-431A-A309-03607A285E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8CFDC985-B6C1-423D-AECF-574BC1F478C7}" type="slidenum">
              <a:rPr lang="en-US" altLang="en-US" sz="1200">
                <a:solidFill>
                  <a:srgbClr val="898989"/>
                </a:solidFill>
                <a:latin typeface="Calibri" panose="020F0502020204030204" pitchFamily="34" charset="0"/>
              </a:rPr>
              <a:pPr>
                <a:spcBef>
                  <a:spcPct val="0"/>
                </a:spcBef>
                <a:buClrTx/>
                <a:buFontTx/>
                <a:buNone/>
              </a:pPr>
              <a:t>7</a:t>
            </a:fld>
            <a:endParaRPr lang="en-US" altLang="en-US" sz="1200">
              <a:solidFill>
                <a:srgbClr val="898989"/>
              </a:solidFill>
              <a:latin typeface="Calibri" panose="020F0502020204030204" pitchFamily="34" charset="0"/>
            </a:endParaRPr>
          </a:p>
        </p:txBody>
      </p:sp>
      <p:sp>
        <p:nvSpPr>
          <p:cNvPr id="20" name="TextBox 19">
            <a:extLst>
              <a:ext uri="{FF2B5EF4-FFF2-40B4-BE49-F238E27FC236}">
                <a16:creationId xmlns:a16="http://schemas.microsoft.com/office/drawing/2014/main" id="{5E33447D-1365-4903-9F60-D4E9049F6106}"/>
              </a:ext>
            </a:extLst>
          </p:cNvPr>
          <p:cNvSpPr txBox="1"/>
          <p:nvPr/>
        </p:nvSpPr>
        <p:spPr>
          <a:xfrm>
            <a:off x="1593660" y="5991627"/>
            <a:ext cx="9260539" cy="446276"/>
          </a:xfrm>
          <a:prstGeom prst="rect">
            <a:avLst/>
          </a:prstGeom>
          <a:noFill/>
        </p:spPr>
        <p:txBody>
          <a:bodyPr wrap="square">
            <a:spAutoFit/>
          </a:bodyPr>
          <a:lstStyle/>
          <a:p>
            <a:r>
              <a:rPr lang="en-US" sz="2300" dirty="0">
                <a:hlinkClick r:id="rId2"/>
              </a:rPr>
              <a:t>www.dol.gov/sites/dolgov/files/ETA/wotc/pdfs/WOTC_EligibilityDeskAid.pdf</a:t>
            </a:r>
            <a:r>
              <a:rPr lang="en-US" sz="2300" dirty="0"/>
              <a:t> </a:t>
            </a:r>
          </a:p>
        </p:txBody>
      </p:sp>
      <p:pic>
        <p:nvPicPr>
          <p:cNvPr id="4" name="Picture 3">
            <a:extLst>
              <a:ext uri="{FF2B5EF4-FFF2-40B4-BE49-F238E27FC236}">
                <a16:creationId xmlns:a16="http://schemas.microsoft.com/office/drawing/2014/main" id="{7AE769A9-9599-4330-8873-5740A3941EC9}"/>
              </a:ext>
            </a:extLst>
          </p:cNvPr>
          <p:cNvPicPr>
            <a:picLocks noChangeAspect="1"/>
          </p:cNvPicPr>
          <p:nvPr/>
        </p:nvPicPr>
        <p:blipFill>
          <a:blip r:embed="rId3"/>
          <a:stretch>
            <a:fillRect/>
          </a:stretch>
        </p:blipFill>
        <p:spPr>
          <a:xfrm>
            <a:off x="1337801" y="1133759"/>
            <a:ext cx="9609753" cy="4940437"/>
          </a:xfrm>
          <a:prstGeom prst="rect">
            <a:avLst/>
          </a:prstGeom>
        </p:spPr>
      </p:pic>
      <p:grpSp>
        <p:nvGrpSpPr>
          <p:cNvPr id="12" name="Group 11">
            <a:extLst>
              <a:ext uri="{FF2B5EF4-FFF2-40B4-BE49-F238E27FC236}">
                <a16:creationId xmlns:a16="http://schemas.microsoft.com/office/drawing/2014/main" id="{0B4D646B-DA51-427D-B2D4-34627ACAAA8A}"/>
              </a:ext>
            </a:extLst>
          </p:cNvPr>
          <p:cNvGrpSpPr/>
          <p:nvPr/>
        </p:nvGrpSpPr>
        <p:grpSpPr>
          <a:xfrm>
            <a:off x="0" y="5676522"/>
            <a:ext cx="2562131" cy="1181477"/>
            <a:chOff x="0" y="4882393"/>
            <a:chExt cx="3699545" cy="1975607"/>
          </a:xfrm>
        </p:grpSpPr>
        <p:sp>
          <p:nvSpPr>
            <p:cNvPr id="13" name="Right Triangle 12">
              <a:extLst>
                <a:ext uri="{FF2B5EF4-FFF2-40B4-BE49-F238E27FC236}">
                  <a16:creationId xmlns:a16="http://schemas.microsoft.com/office/drawing/2014/main" id="{07620F5E-1837-47F1-B9F8-01D69997C3E6}"/>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EB1F80B-A765-4DF4-86E4-BC983522153C}"/>
                </a:ext>
              </a:extLst>
            </p:cNvPr>
            <p:cNvGrpSpPr/>
            <p:nvPr/>
          </p:nvGrpSpPr>
          <p:grpSpPr>
            <a:xfrm>
              <a:off x="131466" y="6093359"/>
              <a:ext cx="2351675" cy="679751"/>
              <a:chOff x="226574" y="6107573"/>
              <a:chExt cx="2435565" cy="679751"/>
            </a:xfrm>
          </p:grpSpPr>
          <p:pic>
            <p:nvPicPr>
              <p:cNvPr id="22" name="Picture 21" descr="A black sign with white text&#10;&#10;Description automatically generated">
                <a:extLst>
                  <a:ext uri="{FF2B5EF4-FFF2-40B4-BE49-F238E27FC236}">
                    <a16:creationId xmlns:a16="http://schemas.microsoft.com/office/drawing/2014/main" id="{3F963049-4650-49BB-942C-51C460A4C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3" name="Picture 22">
                <a:extLst>
                  <a:ext uri="{FF2B5EF4-FFF2-40B4-BE49-F238E27FC236}">
                    <a16:creationId xmlns:a16="http://schemas.microsoft.com/office/drawing/2014/main" id="{7D7D3FAD-59BF-4248-8409-5312614CCE56}"/>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4" name="Picture 23">
                <a:extLst>
                  <a:ext uri="{FF2B5EF4-FFF2-40B4-BE49-F238E27FC236}">
                    <a16:creationId xmlns:a16="http://schemas.microsoft.com/office/drawing/2014/main" id="{15D7381A-0164-48E5-8FDC-3F8E9189CCA1}"/>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5" name="Picture 24" descr="Logo, company name&#10;&#10;Description automatically generated">
            <a:extLst>
              <a:ext uri="{FF2B5EF4-FFF2-40B4-BE49-F238E27FC236}">
                <a16:creationId xmlns:a16="http://schemas.microsoft.com/office/drawing/2014/main" id="{B12AB097-D764-4921-8F4C-DA4054FD6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Tree>
    <p:extLst>
      <p:ext uri="{BB962C8B-B14F-4D97-AF65-F5344CB8AC3E}">
        <p14:creationId xmlns:p14="http://schemas.microsoft.com/office/powerpoint/2010/main" val="2620549091"/>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amily sitting on a couch&#10;&#10;Description automatically generated with medium confidence">
            <a:extLst>
              <a:ext uri="{FF2B5EF4-FFF2-40B4-BE49-F238E27FC236}">
                <a16:creationId xmlns:a16="http://schemas.microsoft.com/office/drawing/2014/main" id="{1B40910D-DDEA-4172-A8E4-6F3708BFD8F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09" r="27269"/>
          <a:stretch/>
        </p:blipFill>
        <p:spPr>
          <a:xfrm>
            <a:off x="-1878251" y="0"/>
            <a:ext cx="8880764" cy="6858001"/>
          </a:xfrm>
          <a:prstGeom prst="rect">
            <a:avLst/>
          </a:prstGeom>
        </p:spPr>
      </p:pic>
      <p:sp>
        <p:nvSpPr>
          <p:cNvPr id="11266" name="Title 1">
            <a:extLst>
              <a:ext uri="{FF2B5EF4-FFF2-40B4-BE49-F238E27FC236}">
                <a16:creationId xmlns:a16="http://schemas.microsoft.com/office/drawing/2014/main" id="{FEFA98D2-B35A-4840-BCFC-9166C39EE493}"/>
              </a:ext>
            </a:extLst>
          </p:cNvPr>
          <p:cNvSpPr>
            <a:spLocks noGrp="1"/>
          </p:cNvSpPr>
          <p:nvPr>
            <p:ph type="title"/>
          </p:nvPr>
        </p:nvSpPr>
        <p:spPr>
          <a:xfrm>
            <a:off x="5712613" y="1060929"/>
            <a:ext cx="7007492" cy="1325563"/>
          </a:xfrm>
        </p:spPr>
        <p:txBody>
          <a:bodyPr>
            <a:noAutofit/>
          </a:bodyPr>
          <a:lstStyle/>
          <a:p>
            <a:pPr algn="ct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t>Tax Credit</a:t>
            </a:r>
            <a:b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b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t>Maximum</a:t>
            </a:r>
            <a:b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rPr>
            </a:br>
            <a:r>
              <a:rPr lang="en-US" altLang="en-US" sz="6600" b="1" dirty="0">
                <a:solidFill>
                  <a:srgbClr val="0E426E"/>
                </a:solidFill>
                <a:effectLst>
                  <a:outerShdw blurRad="38100" dist="38100" dir="2700000" algn="tl">
                    <a:srgbClr val="000000">
                      <a:alpha val="43137"/>
                    </a:srgbClr>
                  </a:outerShdw>
                </a:effectLst>
                <a:latin typeface="+mn-lt"/>
                <a:ea typeface="ＭＳ Ｐゴシック" panose="020B0600070205080204" pitchFamily="34" charset="-128"/>
                <a:cs typeface="Calibri" panose="020F0502020204030204" pitchFamily="34" charset="0"/>
              </a:rPr>
              <a:t>Amounts</a:t>
            </a:r>
          </a:p>
        </p:txBody>
      </p:sp>
      <p:sp>
        <p:nvSpPr>
          <p:cNvPr id="11267" name="Slide Number Placeholder 3">
            <a:extLst>
              <a:ext uri="{FF2B5EF4-FFF2-40B4-BE49-F238E27FC236}">
                <a16:creationId xmlns:a16="http://schemas.microsoft.com/office/drawing/2014/main" id="{F47EF45A-A860-431A-A309-03607A285E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8CFDC985-B6C1-423D-AECF-574BC1F478C7}" type="slidenum">
              <a:rPr lang="en-US" altLang="en-US" sz="1200">
                <a:solidFill>
                  <a:srgbClr val="898989"/>
                </a:solidFill>
                <a:latin typeface="Calibri" panose="020F0502020204030204" pitchFamily="34" charset="0"/>
              </a:rPr>
              <a:pPr>
                <a:spcBef>
                  <a:spcPct val="0"/>
                </a:spcBef>
                <a:buClrTx/>
                <a:buFontTx/>
                <a:buNone/>
              </a:pPr>
              <a:t>8</a:t>
            </a:fld>
            <a:endParaRPr lang="en-US" altLang="en-US" sz="1200">
              <a:solidFill>
                <a:srgbClr val="898989"/>
              </a:solidFill>
              <a:latin typeface="Calibri" panose="020F0502020204030204" pitchFamily="34" charset="0"/>
            </a:endParaRPr>
          </a:p>
        </p:txBody>
      </p:sp>
      <p:pic>
        <p:nvPicPr>
          <p:cNvPr id="3" name="Picture 2">
            <a:extLst>
              <a:ext uri="{FF2B5EF4-FFF2-40B4-BE49-F238E27FC236}">
                <a16:creationId xmlns:a16="http://schemas.microsoft.com/office/drawing/2014/main" id="{FA2B53C8-7DD9-4A39-AEFA-C8E80E149E78}"/>
              </a:ext>
            </a:extLst>
          </p:cNvPr>
          <p:cNvPicPr>
            <a:picLocks noChangeAspect="1"/>
          </p:cNvPicPr>
          <p:nvPr/>
        </p:nvPicPr>
        <p:blipFill>
          <a:blip r:embed="rId3"/>
          <a:stretch>
            <a:fillRect/>
          </a:stretch>
        </p:blipFill>
        <p:spPr>
          <a:xfrm>
            <a:off x="4281056" y="3207381"/>
            <a:ext cx="7646680" cy="3128187"/>
          </a:xfrm>
          <a:prstGeom prst="rect">
            <a:avLst/>
          </a:prstGeom>
        </p:spPr>
      </p:pic>
      <p:grpSp>
        <p:nvGrpSpPr>
          <p:cNvPr id="11" name="Group 10">
            <a:extLst>
              <a:ext uri="{FF2B5EF4-FFF2-40B4-BE49-F238E27FC236}">
                <a16:creationId xmlns:a16="http://schemas.microsoft.com/office/drawing/2014/main" id="{638EB3CA-EF2E-4C87-87B0-7452D9FE1964}"/>
              </a:ext>
            </a:extLst>
          </p:cNvPr>
          <p:cNvGrpSpPr/>
          <p:nvPr/>
        </p:nvGrpSpPr>
        <p:grpSpPr>
          <a:xfrm>
            <a:off x="0" y="5676522"/>
            <a:ext cx="2562131" cy="1181477"/>
            <a:chOff x="0" y="4882393"/>
            <a:chExt cx="3699545" cy="1975607"/>
          </a:xfrm>
        </p:grpSpPr>
        <p:sp>
          <p:nvSpPr>
            <p:cNvPr id="12" name="Right Triangle 11">
              <a:extLst>
                <a:ext uri="{FF2B5EF4-FFF2-40B4-BE49-F238E27FC236}">
                  <a16:creationId xmlns:a16="http://schemas.microsoft.com/office/drawing/2014/main" id="{24AACF90-D4E8-40ED-9EA6-315BF5F7D6AC}"/>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E286472-865F-473F-9E7F-78E6604C54FB}"/>
                </a:ext>
              </a:extLst>
            </p:cNvPr>
            <p:cNvGrpSpPr/>
            <p:nvPr/>
          </p:nvGrpSpPr>
          <p:grpSpPr>
            <a:xfrm>
              <a:off x="131466" y="6093359"/>
              <a:ext cx="2351675" cy="679751"/>
              <a:chOff x="226574" y="6107573"/>
              <a:chExt cx="2435565" cy="679751"/>
            </a:xfrm>
          </p:grpSpPr>
          <p:pic>
            <p:nvPicPr>
              <p:cNvPr id="20" name="Picture 19" descr="A black sign with white text&#10;&#10;Description automatically generated">
                <a:extLst>
                  <a:ext uri="{FF2B5EF4-FFF2-40B4-BE49-F238E27FC236}">
                    <a16:creationId xmlns:a16="http://schemas.microsoft.com/office/drawing/2014/main" id="{AA37DA48-5D52-4130-A30B-26DCC8B25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1" name="Picture 20">
                <a:extLst>
                  <a:ext uri="{FF2B5EF4-FFF2-40B4-BE49-F238E27FC236}">
                    <a16:creationId xmlns:a16="http://schemas.microsoft.com/office/drawing/2014/main" id="{BBE79E91-92BA-405B-B592-1DFAC6FCC352}"/>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2" name="Picture 21">
                <a:extLst>
                  <a:ext uri="{FF2B5EF4-FFF2-40B4-BE49-F238E27FC236}">
                    <a16:creationId xmlns:a16="http://schemas.microsoft.com/office/drawing/2014/main" id="{BCC7C47F-57FC-4EF3-A4F6-6084BB632D31}"/>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3" name="Picture 22" descr="Logo, company name&#10;&#10;Description automatically generated">
            <a:extLst>
              <a:ext uri="{FF2B5EF4-FFF2-40B4-BE49-F238E27FC236}">
                <a16:creationId xmlns:a16="http://schemas.microsoft.com/office/drawing/2014/main" id="{F751ED43-1C93-41FA-967E-753196253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Tree>
    <p:extLst>
      <p:ext uri="{BB962C8B-B14F-4D97-AF65-F5344CB8AC3E}">
        <p14:creationId xmlns:p14="http://schemas.microsoft.com/office/powerpoint/2010/main" val="3299547462"/>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C63CAAA-8FFE-4A71-9B74-D8A0298F6594}"/>
              </a:ext>
            </a:extLst>
          </p:cNvPr>
          <p:cNvSpPr>
            <a:spLocks noGrp="1"/>
          </p:cNvSpPr>
          <p:nvPr>
            <p:ph type="title"/>
          </p:nvPr>
        </p:nvSpPr>
        <p:spPr>
          <a:xfrm>
            <a:off x="838200" y="365125"/>
            <a:ext cx="10515600" cy="935169"/>
          </a:xfrm>
        </p:spPr>
        <p:txBody>
          <a:bodyPr>
            <a:noAutofit/>
          </a:bodyPr>
          <a:lstStyle/>
          <a:p>
            <a:r>
              <a:rPr lang="en-US" altLang="en-US" sz="6600" b="1"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WOTC Application Process</a:t>
            </a:r>
          </a:p>
        </p:txBody>
      </p:sp>
      <p:sp>
        <p:nvSpPr>
          <p:cNvPr id="13315" name="Content Placeholder 2">
            <a:extLst>
              <a:ext uri="{FF2B5EF4-FFF2-40B4-BE49-F238E27FC236}">
                <a16:creationId xmlns:a16="http://schemas.microsoft.com/office/drawing/2014/main" id="{67955820-B278-4E05-BCC4-12EB7C982D23}"/>
              </a:ext>
            </a:extLst>
          </p:cNvPr>
          <p:cNvSpPr>
            <a:spLocks noGrp="1"/>
          </p:cNvSpPr>
          <p:nvPr>
            <p:ph idx="1"/>
          </p:nvPr>
        </p:nvSpPr>
        <p:spPr>
          <a:xfrm>
            <a:off x="5318733" y="3706714"/>
            <a:ext cx="1490530" cy="543496"/>
          </a:xfrm>
        </p:spPr>
        <p:txBody>
          <a:bodyPr>
            <a:normAutofit/>
          </a:bodyPr>
          <a:lstStyle/>
          <a:p>
            <a:pPr marL="0" indent="0">
              <a:buNone/>
            </a:pPr>
            <a:r>
              <a:rPr lang="en-US" altLang="en-US" b="1" dirty="0">
                <a:solidFill>
                  <a:srgbClr val="0E426E"/>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6 Steps</a:t>
            </a:r>
            <a:endParaRPr lang="en-US" altLang="en-US" sz="2000" dirty="0">
              <a:solidFill>
                <a:srgbClr val="0E426E"/>
              </a:solidFill>
              <a:latin typeface="Arial" panose="020B0604020202020204" pitchFamily="34" charset="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7E9F95EC-473B-4793-8E9C-DC004607D2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1CB94"/>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A1CB94"/>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A1CB94"/>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8E9B71BF-1861-4B8B-A221-7A00A20FE2E2}" type="slidenum">
              <a:rPr lang="en-US" altLang="en-US" sz="1200">
                <a:solidFill>
                  <a:srgbClr val="898989"/>
                </a:solidFill>
                <a:latin typeface="Calibri" panose="020F0502020204030204" pitchFamily="34" charset="0"/>
              </a:rPr>
              <a:pPr>
                <a:spcBef>
                  <a:spcPct val="0"/>
                </a:spcBef>
                <a:buClrTx/>
                <a:buFontTx/>
                <a:buNone/>
              </a:pPr>
              <a:t>9</a:t>
            </a:fld>
            <a:endParaRPr lang="en-US" altLang="en-US" sz="1200">
              <a:solidFill>
                <a:srgbClr val="898989"/>
              </a:solidFill>
              <a:latin typeface="Calibri" panose="020F0502020204030204" pitchFamily="34" charset="0"/>
            </a:endParaRPr>
          </a:p>
        </p:txBody>
      </p:sp>
      <p:pic>
        <p:nvPicPr>
          <p:cNvPr id="18" name="Picture 4" descr="http://www.trianglemoneyguide.com/wp-content/uploads/2012/09/6StepProcess-300x295.png">
            <a:extLst>
              <a:ext uri="{FF2B5EF4-FFF2-40B4-BE49-F238E27FC236}">
                <a16:creationId xmlns:a16="http://schemas.microsoft.com/office/drawing/2014/main" id="{AA05C5CD-3691-412F-ACA8-868CC10E3F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84117" y="1202697"/>
            <a:ext cx="5815266" cy="570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0DD4480-751F-4175-ADBD-58F904B8631E}"/>
              </a:ext>
            </a:extLst>
          </p:cNvPr>
          <p:cNvSpPr txBox="1"/>
          <p:nvPr/>
        </p:nvSpPr>
        <p:spPr>
          <a:xfrm>
            <a:off x="3956807" y="1608467"/>
            <a:ext cx="2139193" cy="861774"/>
          </a:xfrm>
          <a:prstGeom prst="rect">
            <a:avLst/>
          </a:prstGeom>
          <a:noFill/>
        </p:spPr>
        <p:txBody>
          <a:bodyPr wrap="square" rtlCol="0">
            <a:spAutoFit/>
          </a:bodyPr>
          <a:lstStyle/>
          <a:p>
            <a:r>
              <a:rPr lang="en-US" altLang="en-US" sz="3200" dirty="0">
                <a:solidFill>
                  <a:schemeClr val="bg1"/>
                </a:solidFill>
                <a:effectLst>
                  <a:outerShdw blurRad="38100" dist="38100" dir="2700000" algn="tl">
                    <a:srgbClr val="000000">
                      <a:alpha val="43137"/>
                    </a:srgbClr>
                  </a:outerShdw>
                </a:effectLst>
                <a:ea typeface="ＭＳ Ｐゴシック" panose="020B0600070205080204" pitchFamily="34" charset="-128"/>
              </a:rPr>
              <a:t>1</a:t>
            </a:r>
            <a:r>
              <a:rPr lang="en-US" altLang="en-US" sz="1800" dirty="0">
                <a:solidFill>
                  <a:schemeClr val="bg1"/>
                </a:solidFill>
                <a:effectLst>
                  <a:outerShdw blurRad="38100" dist="38100" dir="2700000" algn="tl">
                    <a:srgbClr val="000000">
                      <a:alpha val="43137"/>
                    </a:srgbClr>
                  </a:outerShdw>
                </a:effectLst>
                <a:ea typeface="ＭＳ Ｐゴシック" panose="020B0600070205080204" pitchFamily="34" charset="-128"/>
              </a:rPr>
              <a:t> </a:t>
            </a:r>
            <a:r>
              <a:rPr lang="en-US" altLang="en-US" sz="1800" dirty="0">
                <a:solidFill>
                  <a:schemeClr val="bg1"/>
                </a:solidFill>
                <a:effectLst>
                  <a:outerShdw blurRad="38100" dist="38100" dir="2700000" algn="tl">
                    <a:srgbClr val="000000">
                      <a:alpha val="43137"/>
                    </a:srgbClr>
                  </a:outerShdw>
                </a:effectLst>
                <a:ea typeface="ＭＳ Ｐゴシック" panose="020B0600070205080204" pitchFamily="34" charset="-128"/>
                <a:cs typeface="Calibri" panose="020F0502020204030204" pitchFamily="34" charset="0"/>
              </a:rPr>
              <a:t>One-time</a:t>
            </a:r>
            <a:r>
              <a:rPr lang="en-US" altLang="en-US" sz="1800" dirty="0">
                <a:solidFill>
                  <a:schemeClr val="bg1"/>
                </a:solidFill>
                <a:effectLst>
                  <a:outerShdw blurRad="38100" dist="38100" dir="2700000" algn="tl">
                    <a:srgbClr val="000000">
                      <a:alpha val="43137"/>
                    </a:srgbClr>
                  </a:outerShdw>
                </a:effectLst>
                <a:ea typeface="ＭＳ Ｐゴシック" panose="020B0600070205080204" pitchFamily="34" charset="-128"/>
              </a:rPr>
              <a:t> online  </a:t>
            </a:r>
          </a:p>
          <a:p>
            <a:r>
              <a:rPr lang="en-US" altLang="en-US" dirty="0">
                <a:solidFill>
                  <a:schemeClr val="bg1"/>
                </a:solidFill>
                <a:effectLst>
                  <a:outerShdw blurRad="38100" dist="38100" dir="2700000" algn="tl">
                    <a:srgbClr val="000000">
                      <a:alpha val="43137"/>
                    </a:srgbClr>
                  </a:outerShdw>
                </a:effectLst>
                <a:ea typeface="ＭＳ Ｐゴシック" panose="020B0600070205080204" pitchFamily="34" charset="-128"/>
              </a:rPr>
              <a:t>     </a:t>
            </a:r>
            <a:r>
              <a:rPr lang="en-US" altLang="en-US" sz="1800" dirty="0">
                <a:solidFill>
                  <a:schemeClr val="bg1"/>
                </a:solidFill>
                <a:effectLst>
                  <a:outerShdw blurRad="38100" dist="38100" dir="2700000" algn="tl">
                    <a:srgbClr val="000000">
                      <a:alpha val="43137"/>
                    </a:srgbClr>
                  </a:outerShdw>
                </a:effectLst>
                <a:ea typeface="ＭＳ Ｐゴシック" panose="020B0600070205080204" pitchFamily="34" charset="-128"/>
              </a:rPr>
              <a:t>Registration</a:t>
            </a:r>
            <a:endParaRPr lang="en-US"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3CF245A6-7103-478C-8AE2-B9A641619F9E}"/>
              </a:ext>
            </a:extLst>
          </p:cNvPr>
          <p:cNvSpPr txBox="1"/>
          <p:nvPr/>
        </p:nvSpPr>
        <p:spPr>
          <a:xfrm>
            <a:off x="6819201" y="2210531"/>
            <a:ext cx="1208014" cy="861774"/>
          </a:xfrm>
          <a:prstGeom prst="rect">
            <a:avLst/>
          </a:prstGeom>
          <a:noFill/>
        </p:spPr>
        <p:txBody>
          <a:bodyPr wrap="square" rtlCol="0">
            <a:spAutoFit/>
          </a:bodyPr>
          <a:lstStyle/>
          <a:p>
            <a:r>
              <a:rPr lang="en-US" altLang="en-US" sz="3200"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2</a:t>
            </a:r>
            <a:r>
              <a:rPr lang="en-US" altLang="en-US"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Two</a:t>
            </a:r>
          </a:p>
          <a:p>
            <a:r>
              <a:rPr lang="en-US" altLang="en-US" b="1"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Forms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4CFB3C-79BF-47F9-8445-CF3C9CF6D627}"/>
              </a:ext>
            </a:extLst>
          </p:cNvPr>
          <p:cNvSpPr txBox="1"/>
          <p:nvPr/>
        </p:nvSpPr>
        <p:spPr>
          <a:xfrm>
            <a:off x="7315550" y="3869019"/>
            <a:ext cx="1208014" cy="861774"/>
          </a:xfrm>
          <a:prstGeom prst="rect">
            <a:avLst/>
          </a:prstGeom>
          <a:noFill/>
        </p:spPr>
        <p:txBody>
          <a:bodyPr wrap="square" rtlCol="0">
            <a:spAutoFit/>
          </a:bodyPr>
          <a:lstStyle/>
          <a:p>
            <a:r>
              <a:rPr lang="en-US" altLang="en-US" sz="3200"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3</a:t>
            </a:r>
            <a:r>
              <a:rPr lang="en-US" altLang="en-US" sz="1800" dirty="0">
                <a:solidFill>
                  <a:srgbClr val="0E426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Collect Docs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031A940-51FF-4223-8C83-8FF8B86B3DDD}"/>
              </a:ext>
            </a:extLst>
          </p:cNvPr>
          <p:cNvSpPr txBox="1"/>
          <p:nvPr/>
        </p:nvSpPr>
        <p:spPr>
          <a:xfrm>
            <a:off x="6015256" y="5360079"/>
            <a:ext cx="1208014" cy="861774"/>
          </a:xfrm>
          <a:prstGeom prst="rect">
            <a:avLst/>
          </a:prstGeom>
          <a:noFill/>
        </p:spPr>
        <p:txBody>
          <a:bodyPr wrap="square" rtlCol="0">
            <a:spAutoFit/>
          </a:bodyPr>
          <a:lstStyle/>
          <a:p>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4</a:t>
            </a:r>
            <a:r>
              <a:rPr lang="en-US" altLang="en-US" sz="18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Submit </a:t>
            </a:r>
          </a:p>
          <a:p>
            <a:r>
              <a:rPr lang="en-US" altLang="en-US"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a:t>
            </a:r>
            <a:r>
              <a:rPr lang="en-US" altLang="en-US" sz="18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to LWC</a:t>
            </a:r>
            <a:endPar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B624EAF9-109E-49D7-89D6-63A1E01C1794}"/>
              </a:ext>
            </a:extLst>
          </p:cNvPr>
          <p:cNvSpPr txBox="1"/>
          <p:nvPr/>
        </p:nvSpPr>
        <p:spPr>
          <a:xfrm>
            <a:off x="3699196" y="2981523"/>
            <a:ext cx="1208014" cy="861774"/>
          </a:xfrm>
          <a:prstGeom prst="rect">
            <a:avLst/>
          </a:prstGeom>
          <a:noFill/>
        </p:spPr>
        <p:txBody>
          <a:bodyPr wrap="square" rtlCol="0">
            <a:spAutoFit/>
          </a:bodyPr>
          <a:lstStyle/>
          <a:p>
            <a:pPr algn="ctr"/>
            <a:r>
              <a:rPr lang="en-US" altLang="en-US" sz="3200" dirty="0">
                <a:solidFill>
                  <a:srgbClr val="0E426E"/>
                </a:solidFill>
                <a:effectLst>
                  <a:outerShdw blurRad="38100" dist="38100" dir="2700000" algn="tl">
                    <a:srgbClr val="000000">
                      <a:alpha val="43137"/>
                    </a:srgbClr>
                  </a:outerShdw>
                </a:effectLst>
                <a:ea typeface="ＭＳ Ｐゴシック" panose="020B0600070205080204" pitchFamily="34" charset="-128"/>
                <a:cs typeface="Calibri" panose="020F0502020204030204" pitchFamily="34" charset="0"/>
              </a:rPr>
              <a:t>6</a:t>
            </a:r>
            <a:r>
              <a:rPr lang="en-US" altLang="en-US" sz="1800" dirty="0">
                <a:solidFill>
                  <a:srgbClr val="0E426E"/>
                </a:solidFill>
                <a:effectLst>
                  <a:outerShdw blurRad="38100" dist="38100" dir="2700000" algn="tl">
                    <a:srgbClr val="000000">
                      <a:alpha val="43137"/>
                    </a:srgbClr>
                  </a:outerShdw>
                </a:effectLst>
                <a:ea typeface="ＭＳ Ｐゴシック" panose="020B0600070205080204" pitchFamily="34" charset="-128"/>
                <a:cs typeface="Calibri" panose="020F0502020204030204" pitchFamily="34" charset="0"/>
              </a:rPr>
              <a:t>  Submit to IRS</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22" name="TextBox 21">
            <a:extLst>
              <a:ext uri="{FF2B5EF4-FFF2-40B4-BE49-F238E27FC236}">
                <a16:creationId xmlns:a16="http://schemas.microsoft.com/office/drawing/2014/main" id="{4A971128-BEBD-40E6-A9C7-0088EDAA27D8}"/>
              </a:ext>
            </a:extLst>
          </p:cNvPr>
          <p:cNvSpPr txBox="1"/>
          <p:nvPr/>
        </p:nvSpPr>
        <p:spPr>
          <a:xfrm>
            <a:off x="4154286" y="4622175"/>
            <a:ext cx="1341040" cy="1138773"/>
          </a:xfrm>
          <a:prstGeom prst="rect">
            <a:avLst/>
          </a:prstGeom>
          <a:noFill/>
        </p:spPr>
        <p:txBody>
          <a:bodyPr wrap="square" rtlCol="0">
            <a:spAutoFit/>
          </a:bodyPr>
          <a:lstStyle/>
          <a:p>
            <a:pPr algn="ct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5  </a:t>
            </a:r>
            <a:r>
              <a:rPr lang="en-US" altLang="en-US" sz="18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Receive Certificate</a:t>
            </a:r>
            <a:endPar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595C856A-1BBD-4603-A111-B015D72C5364}"/>
              </a:ext>
            </a:extLst>
          </p:cNvPr>
          <p:cNvGrpSpPr/>
          <p:nvPr/>
        </p:nvGrpSpPr>
        <p:grpSpPr>
          <a:xfrm>
            <a:off x="0" y="5676522"/>
            <a:ext cx="2562131" cy="1181477"/>
            <a:chOff x="0" y="4882393"/>
            <a:chExt cx="3699545" cy="1975607"/>
          </a:xfrm>
        </p:grpSpPr>
        <p:sp>
          <p:nvSpPr>
            <p:cNvPr id="24" name="Right Triangle 23">
              <a:extLst>
                <a:ext uri="{FF2B5EF4-FFF2-40B4-BE49-F238E27FC236}">
                  <a16:creationId xmlns:a16="http://schemas.microsoft.com/office/drawing/2014/main" id="{0B63C233-2612-4DEC-B47E-54940FF6A635}"/>
                </a:ext>
              </a:extLst>
            </p:cNvPr>
            <p:cNvSpPr/>
            <p:nvPr/>
          </p:nvSpPr>
          <p:spPr>
            <a:xfrm>
              <a:off x="0" y="4882393"/>
              <a:ext cx="3699545" cy="1975607"/>
            </a:xfrm>
            <a:prstGeom prst="rtTriangle">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B9916CD-1A28-46F7-B2F5-B8C35204F91B}"/>
                </a:ext>
              </a:extLst>
            </p:cNvPr>
            <p:cNvGrpSpPr/>
            <p:nvPr/>
          </p:nvGrpSpPr>
          <p:grpSpPr>
            <a:xfrm>
              <a:off x="131466" y="6093359"/>
              <a:ext cx="2351675" cy="679751"/>
              <a:chOff x="226574" y="6107573"/>
              <a:chExt cx="2435565" cy="679751"/>
            </a:xfrm>
          </p:grpSpPr>
          <p:pic>
            <p:nvPicPr>
              <p:cNvPr id="26" name="Picture 25" descr="A black sign with white text&#10;&#10;Description automatically generated">
                <a:extLst>
                  <a:ext uri="{FF2B5EF4-FFF2-40B4-BE49-F238E27FC236}">
                    <a16:creationId xmlns:a16="http://schemas.microsoft.com/office/drawing/2014/main" id="{B97F216E-E3BB-4EEE-8D25-84AF1899D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74" y="6249520"/>
                <a:ext cx="910358" cy="498172"/>
              </a:xfrm>
              <a:prstGeom prst="snipRoundRect">
                <a:avLst/>
              </a:prstGeom>
            </p:spPr>
          </p:pic>
          <p:pic>
            <p:nvPicPr>
              <p:cNvPr id="27" name="Picture 26">
                <a:extLst>
                  <a:ext uri="{FF2B5EF4-FFF2-40B4-BE49-F238E27FC236}">
                    <a16:creationId xmlns:a16="http://schemas.microsoft.com/office/drawing/2014/main" id="{4D332DBF-CB43-4FD3-9325-2562379ACF0E}"/>
                  </a:ext>
                </a:extLst>
              </p:cNvPr>
              <p:cNvPicPr>
                <a:picLocks noChangeAspect="1"/>
              </p:cNvPicPr>
              <p:nvPr/>
            </p:nvPicPr>
            <p:blipFill rotWithShape="1">
              <a:blip r:embed="rId5">
                <a:extLst>
                  <a:ext uri="{28A0092B-C50C-407E-A947-70E740481C1C}">
                    <a14:useLocalDpi xmlns:a14="http://schemas.microsoft.com/office/drawing/2010/main" val="0"/>
                  </a:ext>
                </a:extLst>
              </a:blip>
              <a:srcRect t="26136" r="5774"/>
              <a:stretch/>
            </p:blipFill>
            <p:spPr>
              <a:xfrm>
                <a:off x="1136932" y="6289151"/>
                <a:ext cx="1525207" cy="498173"/>
              </a:xfrm>
              <a:prstGeom prst="snipRoundRect">
                <a:avLst/>
              </a:prstGeom>
            </p:spPr>
          </p:pic>
          <p:pic>
            <p:nvPicPr>
              <p:cNvPr id="28" name="Picture 27">
                <a:extLst>
                  <a:ext uri="{FF2B5EF4-FFF2-40B4-BE49-F238E27FC236}">
                    <a16:creationId xmlns:a16="http://schemas.microsoft.com/office/drawing/2014/main" id="{7AE2E7A5-D07E-4CD4-86DD-F6F0C9280B65}"/>
                  </a:ext>
                </a:extLst>
              </p:cNvPr>
              <p:cNvPicPr>
                <a:picLocks noChangeAspect="1"/>
              </p:cNvPicPr>
              <p:nvPr/>
            </p:nvPicPr>
            <p:blipFill rotWithShape="1">
              <a:blip r:embed="rId5">
                <a:extLst>
                  <a:ext uri="{28A0092B-C50C-407E-A947-70E740481C1C}">
                    <a14:useLocalDpi xmlns:a14="http://schemas.microsoft.com/office/drawing/2010/main" val="0"/>
                  </a:ext>
                </a:extLst>
              </a:blip>
              <a:srcRect b="73908"/>
              <a:stretch/>
            </p:blipFill>
            <p:spPr>
              <a:xfrm>
                <a:off x="472353" y="6107573"/>
                <a:ext cx="1618669" cy="175972"/>
              </a:xfrm>
              <a:prstGeom prst="snipRoundRect">
                <a:avLst/>
              </a:prstGeom>
            </p:spPr>
          </p:pic>
        </p:grpSp>
      </p:grpSp>
      <p:pic>
        <p:nvPicPr>
          <p:cNvPr id="29" name="Picture 28" descr="Logo, company name&#10;&#10;Description automatically generated">
            <a:extLst>
              <a:ext uri="{FF2B5EF4-FFF2-40B4-BE49-F238E27FC236}">
                <a16:creationId xmlns:a16="http://schemas.microsoft.com/office/drawing/2014/main" id="{7B7B5B5D-14C1-49E1-947A-06BAC0252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0094" y="125609"/>
            <a:ext cx="835316" cy="519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3132</TotalTime>
  <Words>774</Words>
  <Application>Microsoft Office PowerPoint</Application>
  <PresentationFormat>Widescreen</PresentationFormat>
  <Paragraphs>139</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PowerPoint Presentation</vt:lpstr>
      <vt:lpstr>WOTC – 6 Steps to Success</vt:lpstr>
      <vt:lpstr>What is  WOTC ?</vt:lpstr>
      <vt:lpstr>Benefits for Hiring from Special Populations</vt:lpstr>
      <vt:lpstr>Who Can Receive  WOTC </vt:lpstr>
      <vt:lpstr>Tax Credit Maximum Amounts</vt:lpstr>
      <vt:lpstr>Tax Credit Maximum Amounts</vt:lpstr>
      <vt:lpstr>WOTC Application Process</vt:lpstr>
      <vt:lpstr>Step 1: Register</vt:lpstr>
      <vt:lpstr>Step 2:  Applicant Completes Forms</vt:lpstr>
      <vt:lpstr>*If Applicable</vt:lpstr>
      <vt:lpstr>PowerPoint Presentation</vt:lpstr>
      <vt:lpstr>Step 5: Certification  Confirmation</vt:lpstr>
      <vt:lpstr>Step 6:  Submit to IRS </vt:lpstr>
      <vt:lpstr>  Let’s Recap WOTC</vt:lpstr>
      <vt:lpstr>PowerPoint Presentation</vt:lpstr>
      <vt:lpstr>Business  Solutions</vt:lpstr>
      <vt:lpstr>Business Consulting Contacts</vt:lpstr>
      <vt:lpstr>Business Consulting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Burton Barnett</dc:creator>
  <cp:lastModifiedBy>Luan Norman</cp:lastModifiedBy>
  <cp:revision>59</cp:revision>
  <dcterms:created xsi:type="dcterms:W3CDTF">2019-02-19T16:57:15Z</dcterms:created>
  <dcterms:modified xsi:type="dcterms:W3CDTF">2022-03-29T16:40:13Z</dcterms:modified>
</cp:coreProperties>
</file>